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61" r:id="rId3"/>
    <p:sldMasterId id="2147483687" r:id="rId4"/>
  </p:sldMasterIdLst>
  <p:notesMasterIdLst>
    <p:notesMasterId r:id="rId40"/>
  </p:notesMasterIdLst>
  <p:handoutMasterIdLst>
    <p:handoutMasterId r:id="rId41"/>
  </p:handoutMasterIdLst>
  <p:sldIdLst>
    <p:sldId id="278" r:id="rId5"/>
    <p:sldId id="384" r:id="rId6"/>
    <p:sldId id="340"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62" r:id="rId25"/>
    <p:sldId id="364" r:id="rId26"/>
    <p:sldId id="361" r:id="rId27"/>
    <p:sldId id="359" r:id="rId28"/>
    <p:sldId id="360" r:id="rId29"/>
    <p:sldId id="358" r:id="rId30"/>
    <p:sldId id="347" r:id="rId31"/>
    <p:sldId id="357" r:id="rId32"/>
    <p:sldId id="348" r:id="rId33"/>
    <p:sldId id="355" r:id="rId34"/>
    <p:sldId id="356" r:id="rId35"/>
    <p:sldId id="349" r:id="rId36"/>
    <p:sldId id="354" r:id="rId37"/>
    <p:sldId id="350" r:id="rId38"/>
    <p:sldId id="310" r:id="rId39"/>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90377" autoAdjust="0"/>
  </p:normalViewPr>
  <p:slideViewPr>
    <p:cSldViewPr snapToGrid="0">
      <p:cViewPr varScale="1">
        <p:scale>
          <a:sx n="73" d="100"/>
          <a:sy n="73" d="100"/>
        </p:scale>
        <p:origin x="11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B2718-84A3-40F0-9446-1EABB37399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FF88BCB-320F-435C-993B-ADEB422D20A7}">
      <dgm:prSet phldrT="[Text]"/>
      <dgm:spPr>
        <a:solidFill>
          <a:schemeClr val="accent2"/>
        </a:solidFill>
        <a:ln>
          <a:solidFill>
            <a:schemeClr val="tx1"/>
          </a:solidFill>
        </a:ln>
      </dgm:spPr>
      <dgm:t>
        <a:bodyPr/>
        <a:lstStyle/>
        <a:p>
          <a:r>
            <a:rPr lang="en-IN" dirty="0" smtClean="0"/>
            <a:t>Apply to full extent of Rights Entitlement</a:t>
          </a:r>
          <a:endParaRPr lang="en-US" dirty="0"/>
        </a:p>
      </dgm:t>
    </dgm:pt>
    <dgm:pt modelId="{B48A2F79-09C7-4B0B-86EA-A1F5D779817C}" type="parTrans" cxnId="{24B4FD99-8578-4253-9B35-1C6E670E628B}">
      <dgm:prSet/>
      <dgm:spPr/>
      <dgm:t>
        <a:bodyPr/>
        <a:lstStyle/>
        <a:p>
          <a:endParaRPr lang="en-US"/>
        </a:p>
      </dgm:t>
    </dgm:pt>
    <dgm:pt modelId="{50903190-515D-492D-9522-899650BE40C4}" type="sibTrans" cxnId="{24B4FD99-8578-4253-9B35-1C6E670E628B}">
      <dgm:prSet/>
      <dgm:spPr/>
      <dgm:t>
        <a:bodyPr/>
        <a:lstStyle/>
        <a:p>
          <a:endParaRPr lang="en-US"/>
        </a:p>
      </dgm:t>
    </dgm:pt>
    <dgm:pt modelId="{6FA5F9F2-77AD-447D-B411-5D320F76C58D}">
      <dgm:prSet phldrT="[Text]"/>
      <dgm:spPr>
        <a:solidFill>
          <a:schemeClr val="accent2">
            <a:lumMod val="40000"/>
            <a:lumOff val="60000"/>
          </a:schemeClr>
        </a:solidFill>
        <a:ln>
          <a:solidFill>
            <a:schemeClr val="tx1"/>
          </a:solidFill>
        </a:ln>
      </dgm:spPr>
      <dgm:t>
        <a:bodyPr/>
        <a:lstStyle/>
        <a:p>
          <a:r>
            <a:rPr lang="en-IN" dirty="0" smtClean="0">
              <a:solidFill>
                <a:schemeClr val="tx1"/>
              </a:solidFill>
            </a:rPr>
            <a:t>Apply for a part of the Rights Entitlement (without renouncing the other part)</a:t>
          </a:r>
          <a:endParaRPr lang="en-US" dirty="0">
            <a:solidFill>
              <a:schemeClr val="tx1"/>
            </a:solidFill>
          </a:endParaRPr>
        </a:p>
      </dgm:t>
    </dgm:pt>
    <dgm:pt modelId="{C72D79C6-B46F-494C-90C1-E2BBF4BE2765}" type="parTrans" cxnId="{DFEB9840-136C-4B41-993C-CB67197A7712}">
      <dgm:prSet/>
      <dgm:spPr/>
      <dgm:t>
        <a:bodyPr/>
        <a:lstStyle/>
        <a:p>
          <a:endParaRPr lang="en-US"/>
        </a:p>
      </dgm:t>
    </dgm:pt>
    <dgm:pt modelId="{99FF3D17-DCD4-41F9-9C1C-C524F0C4260B}" type="sibTrans" cxnId="{DFEB9840-136C-4B41-993C-CB67197A7712}">
      <dgm:prSet/>
      <dgm:spPr/>
      <dgm:t>
        <a:bodyPr/>
        <a:lstStyle/>
        <a:p>
          <a:endParaRPr lang="en-US"/>
        </a:p>
      </dgm:t>
    </dgm:pt>
    <dgm:pt modelId="{2E778470-B1F0-412B-82B0-6008726CA850}">
      <dgm:prSet phldrT="[Text]"/>
      <dgm:spPr>
        <a:solidFill>
          <a:schemeClr val="accent2"/>
        </a:solidFill>
        <a:ln>
          <a:solidFill>
            <a:schemeClr val="tx1"/>
          </a:solidFill>
        </a:ln>
      </dgm:spPr>
      <dgm:t>
        <a:bodyPr/>
        <a:lstStyle/>
        <a:p>
          <a:r>
            <a:rPr lang="en-IN" dirty="0" smtClean="0"/>
            <a:t>Apply for a part of the Rights Entitlement and renounce the other part of the Rights Entitlement</a:t>
          </a:r>
          <a:endParaRPr lang="en-US" dirty="0"/>
        </a:p>
      </dgm:t>
    </dgm:pt>
    <dgm:pt modelId="{9183CEAC-18A8-44A6-8912-7DD5397BAA04}" type="parTrans" cxnId="{B5BFFDBF-7935-406F-99F5-B1CDC455B9BD}">
      <dgm:prSet/>
      <dgm:spPr/>
      <dgm:t>
        <a:bodyPr/>
        <a:lstStyle/>
        <a:p>
          <a:endParaRPr lang="en-US"/>
        </a:p>
      </dgm:t>
    </dgm:pt>
    <dgm:pt modelId="{66A57C34-A3DD-43D8-8F89-58090CBB2B7B}" type="sibTrans" cxnId="{B5BFFDBF-7935-406F-99F5-B1CDC455B9BD}">
      <dgm:prSet/>
      <dgm:spPr/>
      <dgm:t>
        <a:bodyPr/>
        <a:lstStyle/>
        <a:p>
          <a:endParaRPr lang="en-US"/>
        </a:p>
      </dgm:t>
    </dgm:pt>
    <dgm:pt modelId="{3914F045-F989-463C-9D9D-40F739FB392F}">
      <dgm:prSet phldrT="[Text]"/>
      <dgm:spPr>
        <a:solidFill>
          <a:schemeClr val="accent2">
            <a:lumMod val="40000"/>
            <a:lumOff val="60000"/>
          </a:schemeClr>
        </a:solidFill>
        <a:ln>
          <a:solidFill>
            <a:schemeClr val="tx1"/>
          </a:solidFill>
        </a:ln>
      </dgm:spPr>
      <dgm:t>
        <a:bodyPr/>
        <a:lstStyle/>
        <a:p>
          <a:r>
            <a:rPr lang="en-IN" dirty="0" smtClean="0">
              <a:solidFill>
                <a:schemeClr val="tx1"/>
              </a:solidFill>
            </a:rPr>
            <a:t>Apply for the full extent of the Rights Entitlement and </a:t>
          </a:r>
          <a:r>
            <a:rPr lang="en-IN" u="sng" dirty="0" smtClean="0">
              <a:solidFill>
                <a:schemeClr val="tx1"/>
              </a:solidFill>
            </a:rPr>
            <a:t>apply for additional Rights securities</a:t>
          </a:r>
          <a:r>
            <a:rPr lang="en-IN" dirty="0" smtClean="0">
              <a:solidFill>
                <a:schemeClr val="tx1"/>
              </a:solidFill>
            </a:rPr>
            <a:t> *</a:t>
          </a:r>
          <a:endParaRPr lang="en-US" dirty="0">
            <a:solidFill>
              <a:schemeClr val="tx1"/>
            </a:solidFill>
          </a:endParaRPr>
        </a:p>
      </dgm:t>
    </dgm:pt>
    <dgm:pt modelId="{4DD33E2F-802E-4F2E-B37D-43FEA2BBBB21}" type="parTrans" cxnId="{8A01AE49-768D-4658-8746-5D09D295CE50}">
      <dgm:prSet/>
      <dgm:spPr/>
      <dgm:t>
        <a:bodyPr/>
        <a:lstStyle/>
        <a:p>
          <a:endParaRPr lang="en-US"/>
        </a:p>
      </dgm:t>
    </dgm:pt>
    <dgm:pt modelId="{69A6FEAE-B2DA-4189-B2BD-F11B3307FC32}" type="sibTrans" cxnId="{8A01AE49-768D-4658-8746-5D09D295CE50}">
      <dgm:prSet/>
      <dgm:spPr/>
      <dgm:t>
        <a:bodyPr/>
        <a:lstStyle/>
        <a:p>
          <a:endParaRPr lang="en-US"/>
        </a:p>
      </dgm:t>
    </dgm:pt>
    <dgm:pt modelId="{D272F2B7-6423-41F1-95B0-9FCC47F19A0C}">
      <dgm:prSet phldrT="[Text]"/>
      <dgm:spPr>
        <a:solidFill>
          <a:schemeClr val="accent2"/>
        </a:solidFill>
        <a:ln>
          <a:solidFill>
            <a:schemeClr val="tx1"/>
          </a:solidFill>
        </a:ln>
      </dgm:spPr>
      <dgm:t>
        <a:bodyPr/>
        <a:lstStyle/>
        <a:p>
          <a:r>
            <a:rPr lang="en-IN" dirty="0" smtClean="0"/>
            <a:t>Renounce the Rights Entitlement in full</a:t>
          </a:r>
          <a:endParaRPr lang="en-US" dirty="0"/>
        </a:p>
      </dgm:t>
    </dgm:pt>
    <dgm:pt modelId="{8B050EA5-5D53-4098-A717-152B2DB883E8}" type="parTrans" cxnId="{7EA76243-8BE2-45B8-AC40-D9815C67F330}">
      <dgm:prSet/>
      <dgm:spPr/>
      <dgm:t>
        <a:bodyPr/>
        <a:lstStyle/>
        <a:p>
          <a:endParaRPr lang="en-US"/>
        </a:p>
      </dgm:t>
    </dgm:pt>
    <dgm:pt modelId="{25487500-A89A-4899-9BD7-41525BD2A20A}" type="sibTrans" cxnId="{7EA76243-8BE2-45B8-AC40-D9815C67F330}">
      <dgm:prSet/>
      <dgm:spPr/>
      <dgm:t>
        <a:bodyPr/>
        <a:lstStyle/>
        <a:p>
          <a:endParaRPr lang="en-US"/>
        </a:p>
      </dgm:t>
    </dgm:pt>
    <dgm:pt modelId="{722ECB7D-7DC1-49DE-8355-D74164B18D01}" type="pres">
      <dgm:prSet presAssocID="{F85B2718-84A3-40F0-9446-1EABB37399D9}" presName="diagram" presStyleCnt="0">
        <dgm:presLayoutVars>
          <dgm:dir/>
          <dgm:resizeHandles val="exact"/>
        </dgm:presLayoutVars>
      </dgm:prSet>
      <dgm:spPr/>
      <dgm:t>
        <a:bodyPr/>
        <a:lstStyle/>
        <a:p>
          <a:endParaRPr lang="en-US"/>
        </a:p>
      </dgm:t>
    </dgm:pt>
    <dgm:pt modelId="{F78CA864-0CF1-4FD2-9EF5-B77D647FF9C1}" type="pres">
      <dgm:prSet presAssocID="{0FF88BCB-320F-435C-993B-ADEB422D20A7}" presName="node" presStyleLbl="node1" presStyleIdx="0" presStyleCnt="5">
        <dgm:presLayoutVars>
          <dgm:bulletEnabled val="1"/>
        </dgm:presLayoutVars>
      </dgm:prSet>
      <dgm:spPr/>
      <dgm:t>
        <a:bodyPr/>
        <a:lstStyle/>
        <a:p>
          <a:endParaRPr lang="en-US"/>
        </a:p>
      </dgm:t>
    </dgm:pt>
    <dgm:pt modelId="{AABE6A00-18E3-4898-99EC-FD7AFA32DA9D}" type="pres">
      <dgm:prSet presAssocID="{50903190-515D-492D-9522-899650BE40C4}" presName="sibTrans" presStyleCnt="0"/>
      <dgm:spPr/>
    </dgm:pt>
    <dgm:pt modelId="{F4B077C5-190C-49A3-8E17-2F46305A1338}" type="pres">
      <dgm:prSet presAssocID="{6FA5F9F2-77AD-447D-B411-5D320F76C58D}" presName="node" presStyleLbl="node1" presStyleIdx="1" presStyleCnt="5">
        <dgm:presLayoutVars>
          <dgm:bulletEnabled val="1"/>
        </dgm:presLayoutVars>
      </dgm:prSet>
      <dgm:spPr/>
      <dgm:t>
        <a:bodyPr/>
        <a:lstStyle/>
        <a:p>
          <a:endParaRPr lang="en-US"/>
        </a:p>
      </dgm:t>
    </dgm:pt>
    <dgm:pt modelId="{0985491C-1A95-4D9D-8375-E8D1541D03D1}" type="pres">
      <dgm:prSet presAssocID="{99FF3D17-DCD4-41F9-9C1C-C524F0C4260B}" presName="sibTrans" presStyleCnt="0"/>
      <dgm:spPr/>
    </dgm:pt>
    <dgm:pt modelId="{274584BD-B5C6-46B7-A253-A47AE2633923}" type="pres">
      <dgm:prSet presAssocID="{2E778470-B1F0-412B-82B0-6008726CA850}" presName="node" presStyleLbl="node1" presStyleIdx="2" presStyleCnt="5">
        <dgm:presLayoutVars>
          <dgm:bulletEnabled val="1"/>
        </dgm:presLayoutVars>
      </dgm:prSet>
      <dgm:spPr/>
      <dgm:t>
        <a:bodyPr/>
        <a:lstStyle/>
        <a:p>
          <a:endParaRPr lang="en-US"/>
        </a:p>
      </dgm:t>
    </dgm:pt>
    <dgm:pt modelId="{A1282A89-2CDF-4458-8687-44E8A6BCFB05}" type="pres">
      <dgm:prSet presAssocID="{66A57C34-A3DD-43D8-8F89-58090CBB2B7B}" presName="sibTrans" presStyleCnt="0"/>
      <dgm:spPr/>
    </dgm:pt>
    <dgm:pt modelId="{0558291F-7E80-476F-810E-9AAE831802CC}" type="pres">
      <dgm:prSet presAssocID="{3914F045-F989-463C-9D9D-40F739FB392F}" presName="node" presStyleLbl="node1" presStyleIdx="3" presStyleCnt="5">
        <dgm:presLayoutVars>
          <dgm:bulletEnabled val="1"/>
        </dgm:presLayoutVars>
      </dgm:prSet>
      <dgm:spPr/>
      <dgm:t>
        <a:bodyPr/>
        <a:lstStyle/>
        <a:p>
          <a:endParaRPr lang="en-US"/>
        </a:p>
      </dgm:t>
    </dgm:pt>
    <dgm:pt modelId="{67106088-800C-4F8C-982C-7A4A4DFD359A}" type="pres">
      <dgm:prSet presAssocID="{69A6FEAE-B2DA-4189-B2BD-F11B3307FC32}" presName="sibTrans" presStyleCnt="0"/>
      <dgm:spPr/>
    </dgm:pt>
    <dgm:pt modelId="{1E51BBC1-48FC-42DC-9899-0FD1085F9690}" type="pres">
      <dgm:prSet presAssocID="{D272F2B7-6423-41F1-95B0-9FCC47F19A0C}" presName="node" presStyleLbl="node1" presStyleIdx="4" presStyleCnt="5">
        <dgm:presLayoutVars>
          <dgm:bulletEnabled val="1"/>
        </dgm:presLayoutVars>
      </dgm:prSet>
      <dgm:spPr/>
      <dgm:t>
        <a:bodyPr/>
        <a:lstStyle/>
        <a:p>
          <a:endParaRPr lang="en-US"/>
        </a:p>
      </dgm:t>
    </dgm:pt>
  </dgm:ptLst>
  <dgm:cxnLst>
    <dgm:cxn modelId="{EFA1342A-520C-44CE-A8AB-31C681BB2D60}" type="presOf" srcId="{D272F2B7-6423-41F1-95B0-9FCC47F19A0C}" destId="{1E51BBC1-48FC-42DC-9899-0FD1085F9690}" srcOrd="0" destOrd="0" presId="urn:microsoft.com/office/officeart/2005/8/layout/default"/>
    <dgm:cxn modelId="{7EA76243-8BE2-45B8-AC40-D9815C67F330}" srcId="{F85B2718-84A3-40F0-9446-1EABB37399D9}" destId="{D272F2B7-6423-41F1-95B0-9FCC47F19A0C}" srcOrd="4" destOrd="0" parTransId="{8B050EA5-5D53-4098-A717-152B2DB883E8}" sibTransId="{25487500-A89A-4899-9BD7-41525BD2A20A}"/>
    <dgm:cxn modelId="{DFEB9840-136C-4B41-993C-CB67197A7712}" srcId="{F85B2718-84A3-40F0-9446-1EABB37399D9}" destId="{6FA5F9F2-77AD-447D-B411-5D320F76C58D}" srcOrd="1" destOrd="0" parTransId="{C72D79C6-B46F-494C-90C1-E2BBF4BE2765}" sibTransId="{99FF3D17-DCD4-41F9-9C1C-C524F0C4260B}"/>
    <dgm:cxn modelId="{B5BFFDBF-7935-406F-99F5-B1CDC455B9BD}" srcId="{F85B2718-84A3-40F0-9446-1EABB37399D9}" destId="{2E778470-B1F0-412B-82B0-6008726CA850}" srcOrd="2" destOrd="0" parTransId="{9183CEAC-18A8-44A6-8912-7DD5397BAA04}" sibTransId="{66A57C34-A3DD-43D8-8F89-58090CBB2B7B}"/>
    <dgm:cxn modelId="{7D52BAFA-9D6B-4F80-87C6-6713D52ED704}" type="presOf" srcId="{6FA5F9F2-77AD-447D-B411-5D320F76C58D}" destId="{F4B077C5-190C-49A3-8E17-2F46305A1338}" srcOrd="0" destOrd="0" presId="urn:microsoft.com/office/officeart/2005/8/layout/default"/>
    <dgm:cxn modelId="{7D00C681-4C4E-4F8A-AE95-E27A43C13032}" type="presOf" srcId="{F85B2718-84A3-40F0-9446-1EABB37399D9}" destId="{722ECB7D-7DC1-49DE-8355-D74164B18D01}" srcOrd="0" destOrd="0" presId="urn:microsoft.com/office/officeart/2005/8/layout/default"/>
    <dgm:cxn modelId="{7938C843-CBEF-4ECD-8326-5DA86CBB899E}" type="presOf" srcId="{2E778470-B1F0-412B-82B0-6008726CA850}" destId="{274584BD-B5C6-46B7-A253-A47AE2633923}" srcOrd="0" destOrd="0" presId="urn:microsoft.com/office/officeart/2005/8/layout/default"/>
    <dgm:cxn modelId="{342DCD5E-E47B-4928-8ED3-83A7D78F471C}" type="presOf" srcId="{3914F045-F989-463C-9D9D-40F739FB392F}" destId="{0558291F-7E80-476F-810E-9AAE831802CC}" srcOrd="0" destOrd="0" presId="urn:microsoft.com/office/officeart/2005/8/layout/default"/>
    <dgm:cxn modelId="{8A01AE49-768D-4658-8746-5D09D295CE50}" srcId="{F85B2718-84A3-40F0-9446-1EABB37399D9}" destId="{3914F045-F989-463C-9D9D-40F739FB392F}" srcOrd="3" destOrd="0" parTransId="{4DD33E2F-802E-4F2E-B37D-43FEA2BBBB21}" sibTransId="{69A6FEAE-B2DA-4189-B2BD-F11B3307FC32}"/>
    <dgm:cxn modelId="{48B5E393-B5B7-4406-9998-BCAA5E662F2A}" type="presOf" srcId="{0FF88BCB-320F-435C-993B-ADEB422D20A7}" destId="{F78CA864-0CF1-4FD2-9EF5-B77D647FF9C1}" srcOrd="0" destOrd="0" presId="urn:microsoft.com/office/officeart/2005/8/layout/default"/>
    <dgm:cxn modelId="{24B4FD99-8578-4253-9B35-1C6E670E628B}" srcId="{F85B2718-84A3-40F0-9446-1EABB37399D9}" destId="{0FF88BCB-320F-435C-993B-ADEB422D20A7}" srcOrd="0" destOrd="0" parTransId="{B48A2F79-09C7-4B0B-86EA-A1F5D779817C}" sibTransId="{50903190-515D-492D-9522-899650BE40C4}"/>
    <dgm:cxn modelId="{061CC5DD-CBA0-4C45-9487-F09C494303B8}" type="presParOf" srcId="{722ECB7D-7DC1-49DE-8355-D74164B18D01}" destId="{F78CA864-0CF1-4FD2-9EF5-B77D647FF9C1}" srcOrd="0" destOrd="0" presId="urn:microsoft.com/office/officeart/2005/8/layout/default"/>
    <dgm:cxn modelId="{9300064C-007E-49B9-862D-D5C1B8908ECE}" type="presParOf" srcId="{722ECB7D-7DC1-49DE-8355-D74164B18D01}" destId="{AABE6A00-18E3-4898-99EC-FD7AFA32DA9D}" srcOrd="1" destOrd="0" presId="urn:microsoft.com/office/officeart/2005/8/layout/default"/>
    <dgm:cxn modelId="{2C60B382-8090-4C07-8E19-4A483024F796}" type="presParOf" srcId="{722ECB7D-7DC1-49DE-8355-D74164B18D01}" destId="{F4B077C5-190C-49A3-8E17-2F46305A1338}" srcOrd="2" destOrd="0" presId="urn:microsoft.com/office/officeart/2005/8/layout/default"/>
    <dgm:cxn modelId="{82806D20-E427-4FB2-A608-22B751837CE7}" type="presParOf" srcId="{722ECB7D-7DC1-49DE-8355-D74164B18D01}" destId="{0985491C-1A95-4D9D-8375-E8D1541D03D1}" srcOrd="3" destOrd="0" presId="urn:microsoft.com/office/officeart/2005/8/layout/default"/>
    <dgm:cxn modelId="{DB751A1F-E191-4111-B9FE-0574D3F3BF9E}" type="presParOf" srcId="{722ECB7D-7DC1-49DE-8355-D74164B18D01}" destId="{274584BD-B5C6-46B7-A253-A47AE2633923}" srcOrd="4" destOrd="0" presId="urn:microsoft.com/office/officeart/2005/8/layout/default"/>
    <dgm:cxn modelId="{94C854EA-4E41-48C9-9F18-49CEBEDDE920}" type="presParOf" srcId="{722ECB7D-7DC1-49DE-8355-D74164B18D01}" destId="{A1282A89-2CDF-4458-8687-44E8A6BCFB05}" srcOrd="5" destOrd="0" presId="urn:microsoft.com/office/officeart/2005/8/layout/default"/>
    <dgm:cxn modelId="{3F1C4FE2-997D-424E-9CD0-2F8A19C028D2}" type="presParOf" srcId="{722ECB7D-7DC1-49DE-8355-D74164B18D01}" destId="{0558291F-7E80-476F-810E-9AAE831802CC}" srcOrd="6" destOrd="0" presId="urn:microsoft.com/office/officeart/2005/8/layout/default"/>
    <dgm:cxn modelId="{FB38BF3B-6536-46CC-A6FB-FF8A50CFF13E}" type="presParOf" srcId="{722ECB7D-7DC1-49DE-8355-D74164B18D01}" destId="{67106088-800C-4F8C-982C-7A4A4DFD359A}" srcOrd="7" destOrd="0" presId="urn:microsoft.com/office/officeart/2005/8/layout/default"/>
    <dgm:cxn modelId="{4A66E458-6D6A-4969-8449-F8D5DEDD8D81}" type="presParOf" srcId="{722ECB7D-7DC1-49DE-8355-D74164B18D01}" destId="{1E51BBC1-48FC-42DC-9899-0FD1085F969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CA864-0CF1-4FD2-9EF5-B77D647FF9C1}">
      <dsp:nvSpPr>
        <dsp:cNvPr id="0" name=""/>
        <dsp:cNvSpPr/>
      </dsp:nvSpPr>
      <dsp:spPr>
        <a:xfrm>
          <a:off x="0" y="682054"/>
          <a:ext cx="2447698" cy="1468618"/>
        </a:xfrm>
        <a:prstGeom prst="rect">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Apply to full extent of Rights Entitlement</a:t>
          </a:r>
          <a:endParaRPr lang="en-US" sz="1800" kern="1200" dirty="0"/>
        </a:p>
      </dsp:txBody>
      <dsp:txXfrm>
        <a:off x="0" y="682054"/>
        <a:ext cx="2447698" cy="1468618"/>
      </dsp:txXfrm>
    </dsp:sp>
    <dsp:sp modelId="{F4B077C5-190C-49A3-8E17-2F46305A1338}">
      <dsp:nvSpPr>
        <dsp:cNvPr id="0" name=""/>
        <dsp:cNvSpPr/>
      </dsp:nvSpPr>
      <dsp:spPr>
        <a:xfrm>
          <a:off x="2692467" y="682054"/>
          <a:ext cx="2447698" cy="1468618"/>
        </a:xfrm>
        <a:prstGeom prst="rect">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Apply for a part of the Rights Entitlement (without renouncing the other part)</a:t>
          </a:r>
          <a:endParaRPr lang="en-US" sz="1800" kern="1200" dirty="0">
            <a:solidFill>
              <a:schemeClr val="tx1"/>
            </a:solidFill>
          </a:endParaRPr>
        </a:p>
      </dsp:txBody>
      <dsp:txXfrm>
        <a:off x="2692467" y="682054"/>
        <a:ext cx="2447698" cy="1468618"/>
      </dsp:txXfrm>
    </dsp:sp>
    <dsp:sp modelId="{274584BD-B5C6-46B7-A253-A47AE2633923}">
      <dsp:nvSpPr>
        <dsp:cNvPr id="0" name=""/>
        <dsp:cNvSpPr/>
      </dsp:nvSpPr>
      <dsp:spPr>
        <a:xfrm>
          <a:off x="5384935" y="682054"/>
          <a:ext cx="2447698" cy="1468618"/>
        </a:xfrm>
        <a:prstGeom prst="rect">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Apply for a part of the Rights Entitlement and renounce the other part of the Rights Entitlement</a:t>
          </a:r>
          <a:endParaRPr lang="en-US" sz="1800" kern="1200" dirty="0"/>
        </a:p>
      </dsp:txBody>
      <dsp:txXfrm>
        <a:off x="5384935" y="682054"/>
        <a:ext cx="2447698" cy="1468618"/>
      </dsp:txXfrm>
    </dsp:sp>
    <dsp:sp modelId="{0558291F-7E80-476F-810E-9AAE831802CC}">
      <dsp:nvSpPr>
        <dsp:cNvPr id="0" name=""/>
        <dsp:cNvSpPr/>
      </dsp:nvSpPr>
      <dsp:spPr>
        <a:xfrm>
          <a:off x="1346233" y="2395442"/>
          <a:ext cx="2447698" cy="1468618"/>
        </a:xfrm>
        <a:prstGeom prst="rect">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Apply for the full extent of the Rights Entitlement and </a:t>
          </a:r>
          <a:r>
            <a:rPr lang="en-IN" sz="1800" u="sng" kern="1200" dirty="0" smtClean="0">
              <a:solidFill>
                <a:schemeClr val="tx1"/>
              </a:solidFill>
            </a:rPr>
            <a:t>apply for additional Rights securities</a:t>
          </a:r>
          <a:r>
            <a:rPr lang="en-IN" sz="1800" kern="1200" dirty="0" smtClean="0">
              <a:solidFill>
                <a:schemeClr val="tx1"/>
              </a:solidFill>
            </a:rPr>
            <a:t> *</a:t>
          </a:r>
          <a:endParaRPr lang="en-US" sz="1800" kern="1200" dirty="0">
            <a:solidFill>
              <a:schemeClr val="tx1"/>
            </a:solidFill>
          </a:endParaRPr>
        </a:p>
      </dsp:txBody>
      <dsp:txXfrm>
        <a:off x="1346233" y="2395442"/>
        <a:ext cx="2447698" cy="1468618"/>
      </dsp:txXfrm>
    </dsp:sp>
    <dsp:sp modelId="{1E51BBC1-48FC-42DC-9899-0FD1085F9690}">
      <dsp:nvSpPr>
        <dsp:cNvPr id="0" name=""/>
        <dsp:cNvSpPr/>
      </dsp:nvSpPr>
      <dsp:spPr>
        <a:xfrm>
          <a:off x="4038701" y="2395442"/>
          <a:ext cx="2447698" cy="1468618"/>
        </a:xfrm>
        <a:prstGeom prst="rect">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t>Renounce the Rights Entitlement in full</a:t>
          </a:r>
          <a:endParaRPr lang="en-US" sz="1800" kern="1200" dirty="0"/>
        </a:p>
      </dsp:txBody>
      <dsp:txXfrm>
        <a:off x="4038701" y="2395442"/>
        <a:ext cx="2447698" cy="14686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sz="quarter" idx="1"/>
          </p:nvPr>
        </p:nvSpPr>
        <p:spPr>
          <a:xfrm>
            <a:off x="3848125" y="1"/>
            <a:ext cx="2944949" cy="498413"/>
          </a:xfrm>
          <a:prstGeom prst="rect">
            <a:avLst/>
          </a:prstGeom>
        </p:spPr>
        <p:txBody>
          <a:bodyPr vert="horz" lIns="83796" tIns="41898" rIns="83796" bIns="41898" rtlCol="0"/>
          <a:lstStyle>
            <a:lvl1pPr algn="r">
              <a:defRPr sz="1100"/>
            </a:lvl1pPr>
          </a:lstStyle>
          <a:p>
            <a:fld id="{8DC73E4E-73B0-476C-869D-FA5483EE700D}" type="datetimeFigureOut">
              <a:rPr lang="en-IN" smtClean="0"/>
              <a:t>30/11/2022</a:t>
            </a:fld>
            <a:endParaRPr lang="en-IN"/>
          </a:p>
        </p:txBody>
      </p:sp>
      <p:sp>
        <p:nvSpPr>
          <p:cNvPr id="4" name="Footer Placeholder 3"/>
          <p:cNvSpPr>
            <a:spLocks noGrp="1"/>
          </p:cNvSpPr>
          <p:nvPr>
            <p:ph type="ftr" sz="quarter" idx="2"/>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a:p>
        </p:txBody>
      </p:sp>
      <p:sp>
        <p:nvSpPr>
          <p:cNvPr id="5" name="Slide Number Placeholder 4"/>
          <p:cNvSpPr>
            <a:spLocks noGrp="1"/>
          </p:cNvSpPr>
          <p:nvPr>
            <p:ph type="sldNum" sz="quarter" idx="3"/>
          </p:nvPr>
        </p:nvSpPr>
        <p:spPr>
          <a:xfrm>
            <a:off x="3848125" y="9432987"/>
            <a:ext cx="2944949" cy="498413"/>
          </a:xfrm>
          <a:prstGeom prst="rect">
            <a:avLst/>
          </a:prstGeom>
        </p:spPr>
        <p:txBody>
          <a:bodyPr vert="horz" lIns="83796" tIns="41898" rIns="83796" bIns="41898" rtlCol="0" anchor="b"/>
          <a:lstStyle>
            <a:lvl1pPr algn="r">
              <a:defRPr sz="1100"/>
            </a:lvl1pPr>
          </a:lstStyle>
          <a:p>
            <a:fld id="{44C30701-AEB4-4B7D-A6DB-A44757E8EA88}" type="slidenum">
              <a:rPr lang="en-IN" smtClean="0"/>
              <a:t>‹#›</a:t>
            </a:fld>
            <a:endParaRPr lang="en-IN"/>
          </a:p>
        </p:txBody>
      </p:sp>
    </p:spTree>
    <p:extLst>
      <p:ext uri="{BB962C8B-B14F-4D97-AF65-F5344CB8AC3E}">
        <p14:creationId xmlns:p14="http://schemas.microsoft.com/office/powerpoint/2010/main" val="25052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idx="1"/>
          </p:nvPr>
        </p:nvSpPr>
        <p:spPr>
          <a:xfrm>
            <a:off x="3848125" y="1"/>
            <a:ext cx="2944949" cy="498413"/>
          </a:xfrm>
          <a:prstGeom prst="rect">
            <a:avLst/>
          </a:prstGeom>
        </p:spPr>
        <p:txBody>
          <a:bodyPr vert="horz" lIns="83796" tIns="41898" rIns="83796" bIns="41898" rtlCol="0"/>
          <a:lstStyle>
            <a:lvl1pPr algn="r">
              <a:defRPr sz="1100"/>
            </a:lvl1pPr>
          </a:lstStyle>
          <a:p>
            <a:fld id="{42FE3ADF-BF59-4134-B99A-EDC802708E50}" type="datetimeFigureOut">
              <a:rPr lang="en-IN" smtClean="0"/>
              <a:t>30/11/2022</a:t>
            </a:fld>
            <a:endParaRPr lang="en-IN"/>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83796" tIns="41898" rIns="83796" bIns="41898" rtlCol="0" anchor="ctr"/>
          <a:lstStyle/>
          <a:p>
            <a:endParaRPr lang="en-IN"/>
          </a:p>
        </p:txBody>
      </p:sp>
      <p:sp>
        <p:nvSpPr>
          <p:cNvPr id="5" name="Notes Placeholder 4"/>
          <p:cNvSpPr>
            <a:spLocks noGrp="1"/>
          </p:cNvSpPr>
          <p:nvPr>
            <p:ph type="body" sz="quarter" idx="3"/>
          </p:nvPr>
        </p:nvSpPr>
        <p:spPr>
          <a:xfrm>
            <a:off x="679165" y="4779164"/>
            <a:ext cx="5436171" cy="3910627"/>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a:p>
        </p:txBody>
      </p:sp>
      <p:sp>
        <p:nvSpPr>
          <p:cNvPr id="7" name="Slide Number Placeholder 6"/>
          <p:cNvSpPr>
            <a:spLocks noGrp="1"/>
          </p:cNvSpPr>
          <p:nvPr>
            <p:ph type="sldNum" sz="quarter" idx="5"/>
          </p:nvPr>
        </p:nvSpPr>
        <p:spPr>
          <a:xfrm>
            <a:off x="3848125" y="9432987"/>
            <a:ext cx="2944949" cy="498413"/>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49550" y="471488"/>
            <a:ext cx="3422650" cy="2370137"/>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49"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1"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3"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54"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59"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6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2"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0"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71"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7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7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7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7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8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8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8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8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1"/>
          <p:cNvGrpSpPr/>
          <p:nvPr/>
        </p:nvGrpSpPr>
        <p:grpSpPr>
          <a:xfrm>
            <a:off x="263520" y="663840"/>
            <a:ext cx="9145440" cy="222120"/>
            <a:chOff x="263520" y="663840"/>
            <a:chExt cx="9145440" cy="222120"/>
          </a:xfrm>
        </p:grpSpPr>
        <p:sp>
          <p:nvSpPr>
            <p:cNvPr id="43"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4"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45"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95000" y="273600"/>
            <a:ext cx="8915040" cy="1144800"/>
          </a:xfrm>
          <a:prstGeom prst="rect">
            <a:avLst/>
          </a:prstGeom>
        </p:spPr>
        <p:txBody>
          <a:bodyPr lIns="0" tIns="0" rIns="0" bIns="0" anchor="ctr"/>
          <a:lstStyle/>
          <a:p>
            <a:pPr algn="ctr"/>
            <a:r>
              <a:rPr lang="en-IN" sz="4400" b="0" strike="noStrike" spc="-1">
                <a:latin typeface="Arial"/>
              </a:rPr>
              <a:t>Click to edit the title text format</a:t>
            </a:r>
          </a:p>
        </p:txBody>
      </p:sp>
      <p:sp>
        <p:nvSpPr>
          <p:cNvPr id="47" name="PlaceHolder 6"/>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bseindia.com/downloads1/FAQs_on_Rights_Entilement_Trading.pdf" TargetMode="External"/><Relationship Id="rId7" Type="http://schemas.openxmlformats.org/officeDocument/2006/relationships/diagramQuickStyle" Target="../diagrams/quickStyle1.xml"/><Relationship Id="rId2" Type="http://schemas.openxmlformats.org/officeDocument/2006/relationships/hyperlink" Target="https://www.sebi.gov.in/sebi_data/faqfiles/sep-2020/1599631603070.pdf" TargetMode="Externa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hyperlink" Target="https://www.nseindia.com/trade/members-faqs-rights-entitlement-trading" TargetMode="External"/><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sebiweb/other/OtherAction.do?doRecognisedFpi=yes&amp;intmId=34"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itsebi@sebi.gov.i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sebiweb/other/OtherAction.do?doRecognisedFpi=yes&amp;intmId=34/"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sebiweb/other/OtherAction.do?doRecognisedFpi=yes&amp;intmId=10"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2" name="TextBox 1"/>
          <p:cNvSpPr txBox="1"/>
          <p:nvPr/>
        </p:nvSpPr>
        <p:spPr>
          <a:xfrm>
            <a:off x="4032296" y="1230658"/>
            <a:ext cx="4985887" cy="3724096"/>
          </a:xfrm>
          <a:prstGeom prst="rect">
            <a:avLst/>
          </a:prstGeom>
          <a:noFill/>
        </p:spPr>
        <p:txBody>
          <a:bodyPr wrap="square" rtlCol="0">
            <a:spAutoFit/>
          </a:bodyPr>
          <a:lstStyle/>
          <a:p>
            <a:pPr algn="ctr"/>
            <a:endParaRPr lang="en-US" sz="4400" b="1" dirty="0" smtClean="0"/>
          </a:p>
          <a:p>
            <a:pPr algn="ctr"/>
            <a:r>
              <a:rPr lang="en-US" sz="4400" b="1" dirty="0" smtClean="0"/>
              <a:t>Primary Market</a:t>
            </a:r>
          </a:p>
          <a:p>
            <a:pPr algn="ctr"/>
            <a:r>
              <a:rPr lang="en-US" sz="4400" b="1" dirty="0" smtClean="0"/>
              <a:t>- </a:t>
            </a:r>
          </a:p>
          <a:p>
            <a:pPr algn="ctr"/>
            <a:r>
              <a:rPr lang="en-US" sz="4400" b="1" dirty="0" smtClean="0"/>
              <a:t>Rights Issue</a:t>
            </a:r>
            <a:endParaRPr lang="en-US" sz="5400" b="1" dirty="0" smtClean="0"/>
          </a:p>
          <a:p>
            <a:pPr algn="ctr"/>
            <a:endParaRPr lang="en-IN" sz="6000" b="1" dirty="0"/>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018" y="215507"/>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a:t>
            </a:r>
            <a:r>
              <a:rPr lang="en-IN" sz="2800" b="1" dirty="0" smtClean="0">
                <a:latin typeface="Arial" panose="020B0604020202020204" pitchFamily="34" charset="0"/>
                <a:cs typeface="Arial" panose="020B0604020202020204" pitchFamily="34" charset="0"/>
              </a:rPr>
              <a:t>Form</a:t>
            </a:r>
            <a:br>
              <a:rPr lang="en-IN" sz="2800" b="1" dirty="0" smtClean="0">
                <a:latin typeface="Arial" panose="020B0604020202020204" pitchFamily="34" charset="0"/>
                <a:cs typeface="Arial" panose="020B0604020202020204" pitchFamily="34" charset="0"/>
              </a:rPr>
            </a:br>
            <a:r>
              <a:rPr lang="en-IN" sz="2800" b="1" dirty="0" smtClean="0">
                <a:latin typeface="Arial" panose="020B0604020202020204" pitchFamily="34" charset="0"/>
                <a:cs typeface="Arial" panose="020B0604020202020204" pitchFamily="34" charset="0"/>
              </a:rPr>
              <a:t>(1/4)</a:t>
            </a:r>
            <a:endParaRPr lang="en-IN" sz="2800" b="1" dirty="0">
              <a:latin typeface="Arial" panose="020B0604020202020204" pitchFamily="34" charset="0"/>
              <a:cs typeface="Arial" panose="020B0604020202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74813930-591E-4C29-8D1F-92021F6B2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10" y="2057400"/>
            <a:ext cx="9144000" cy="2233402"/>
          </a:xfrm>
          <a:prstGeom prst="rect">
            <a:avLst/>
          </a:prstGeom>
        </p:spPr>
      </p:pic>
      <p:sp>
        <p:nvSpPr>
          <p:cNvPr id="8" name="Rectangle 7">
            <a:extLst>
              <a:ext uri="{FF2B5EF4-FFF2-40B4-BE49-F238E27FC236}">
                <a16:creationId xmlns:a16="http://schemas.microsoft.com/office/drawing/2014/main" id="{FB8C2EA1-12CE-4509-9342-EF69C4E7AA6C}"/>
              </a:ext>
            </a:extLst>
          </p:cNvPr>
          <p:cNvSpPr/>
          <p:nvPr/>
        </p:nvSpPr>
        <p:spPr>
          <a:xfrm>
            <a:off x="8877300" y="3429000"/>
            <a:ext cx="62949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3C3B9AE5-64E2-48CA-B648-77414B42D483}"/>
              </a:ext>
            </a:extLst>
          </p:cNvPr>
          <p:cNvSpPr/>
          <p:nvPr/>
        </p:nvSpPr>
        <p:spPr>
          <a:xfrm>
            <a:off x="8877300" y="3581400"/>
            <a:ext cx="62949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10">
            <a:extLst>
              <a:ext uri="{FF2B5EF4-FFF2-40B4-BE49-F238E27FC236}">
                <a16:creationId xmlns:a16="http://schemas.microsoft.com/office/drawing/2014/main" id="{12D4A177-8CF2-4880-9538-CA3CC8841925}"/>
              </a:ext>
            </a:extLst>
          </p:cNvPr>
          <p:cNvCxnSpPr>
            <a:stCxn id="8" idx="1"/>
          </p:cNvCxnSpPr>
          <p:nvPr/>
        </p:nvCxnSpPr>
        <p:spPr>
          <a:xfrm flipH="1">
            <a:off x="2819400" y="3505200"/>
            <a:ext cx="6057900" cy="1752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5D854C4-925B-47C2-9A65-551440F7039C}"/>
              </a:ext>
            </a:extLst>
          </p:cNvPr>
          <p:cNvCxnSpPr>
            <a:cxnSpLocks/>
          </p:cNvCxnSpPr>
          <p:nvPr/>
        </p:nvCxnSpPr>
        <p:spPr>
          <a:xfrm flipH="1">
            <a:off x="8001001" y="3775829"/>
            <a:ext cx="1191045" cy="16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CCBBEC8-85C4-4D4B-89AB-C448D9FA9178}"/>
              </a:ext>
            </a:extLst>
          </p:cNvPr>
          <p:cNvSpPr txBox="1"/>
          <p:nvPr/>
        </p:nvSpPr>
        <p:spPr>
          <a:xfrm>
            <a:off x="838200" y="5410200"/>
            <a:ext cx="4572000" cy="369332"/>
          </a:xfrm>
          <a:prstGeom prst="rect">
            <a:avLst/>
          </a:prstGeom>
          <a:noFill/>
          <a:ln>
            <a:solidFill>
              <a:schemeClr val="tx1"/>
            </a:solidFill>
          </a:ln>
        </p:spPr>
        <p:txBody>
          <a:bodyPr wrap="square" rtlCol="0">
            <a:spAutoFit/>
          </a:bodyPr>
          <a:lstStyle/>
          <a:p>
            <a:r>
              <a:rPr lang="en-IN" dirty="0"/>
              <a:t>Amount to be paid at time of application</a:t>
            </a:r>
          </a:p>
        </p:txBody>
      </p:sp>
      <p:sp>
        <p:nvSpPr>
          <p:cNvPr id="18" name="TextBox 17">
            <a:extLst>
              <a:ext uri="{FF2B5EF4-FFF2-40B4-BE49-F238E27FC236}">
                <a16:creationId xmlns:a16="http://schemas.microsoft.com/office/drawing/2014/main" id="{346CD3BA-5CAC-4D43-8D67-0DA2ECF5F02C}"/>
              </a:ext>
            </a:extLst>
          </p:cNvPr>
          <p:cNvSpPr txBox="1"/>
          <p:nvPr/>
        </p:nvSpPr>
        <p:spPr>
          <a:xfrm>
            <a:off x="6647610" y="5418058"/>
            <a:ext cx="2648790" cy="369332"/>
          </a:xfrm>
          <a:prstGeom prst="rect">
            <a:avLst/>
          </a:prstGeom>
          <a:noFill/>
          <a:ln>
            <a:solidFill>
              <a:schemeClr val="tx1"/>
            </a:solidFill>
          </a:ln>
        </p:spPr>
        <p:txBody>
          <a:bodyPr wrap="square" rtlCol="0">
            <a:spAutoFit/>
          </a:bodyPr>
          <a:lstStyle/>
          <a:p>
            <a:r>
              <a:rPr lang="en-IN" dirty="0"/>
              <a:t>Amount to be paid later</a:t>
            </a:r>
          </a:p>
        </p:txBody>
      </p:sp>
      <p:sp>
        <p:nvSpPr>
          <p:cNvPr id="1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10</a:t>
            </a:r>
            <a:endParaRPr lang="en-IN" sz="1000" b="0" strike="noStrike" spc="-1" dirty="0">
              <a:solidFill>
                <a:schemeClr val="bg1"/>
              </a:solidFill>
              <a:latin typeface="Arial"/>
            </a:endParaRPr>
          </a:p>
        </p:txBody>
      </p:sp>
      <p:pic>
        <p:nvPicPr>
          <p:cNvPr id="12" name="Picture 3"/>
          <p:cNvPicPr/>
          <p:nvPr/>
        </p:nvPicPr>
        <p:blipFill>
          <a:blip r:embed="rId3"/>
          <a:stretch/>
        </p:blipFill>
        <p:spPr>
          <a:xfrm>
            <a:off x="8876400" y="0"/>
            <a:ext cx="1029600" cy="803880"/>
          </a:xfrm>
          <a:prstGeom prst="rect">
            <a:avLst/>
          </a:prstGeom>
          <a:ln>
            <a:noFill/>
          </a:ln>
        </p:spPr>
      </p:pic>
      <p:sp>
        <p:nvSpPr>
          <p:cNvPr id="17" name="TextBox 16"/>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97376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98" y="197575"/>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Form</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(2/4)</a:t>
            </a:r>
          </a:p>
        </p:txBody>
      </p:sp>
      <p:pic>
        <p:nvPicPr>
          <p:cNvPr id="6" name="Picture 5" descr="A screenshot of a cell phone&#10;&#10;Description automatically generated">
            <a:extLst>
              <a:ext uri="{FF2B5EF4-FFF2-40B4-BE49-F238E27FC236}">
                <a16:creationId xmlns:a16="http://schemas.microsoft.com/office/drawing/2014/main" id="{756A5F3C-5968-4AB3-A5BB-A8A11D3A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91" y="1184171"/>
            <a:ext cx="8878009" cy="4241890"/>
          </a:xfrm>
          <a:prstGeom prst="rect">
            <a:avLst/>
          </a:prstGeom>
        </p:spPr>
      </p:pic>
      <p:sp>
        <p:nvSpPr>
          <p:cNvPr id="7" name="Rectangle 6">
            <a:extLst>
              <a:ext uri="{FF2B5EF4-FFF2-40B4-BE49-F238E27FC236}">
                <a16:creationId xmlns:a16="http://schemas.microsoft.com/office/drawing/2014/main" id="{90BAF437-5EE3-4E06-9FE9-CC6CF684CD6A}"/>
              </a:ext>
            </a:extLst>
          </p:cNvPr>
          <p:cNvSpPr/>
          <p:nvPr/>
        </p:nvSpPr>
        <p:spPr>
          <a:xfrm>
            <a:off x="2799190" y="1358537"/>
            <a:ext cx="6592008" cy="762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9DE5AED-68FC-42BC-B743-428F772EF589}"/>
              </a:ext>
            </a:extLst>
          </p:cNvPr>
          <p:cNvSpPr/>
          <p:nvPr/>
        </p:nvSpPr>
        <p:spPr>
          <a:xfrm>
            <a:off x="2037191" y="2196737"/>
            <a:ext cx="7240401"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DC38D636-9381-4E86-A6ED-D1B96B471E51}"/>
              </a:ext>
            </a:extLst>
          </p:cNvPr>
          <p:cNvSpPr/>
          <p:nvPr/>
        </p:nvSpPr>
        <p:spPr>
          <a:xfrm>
            <a:off x="1427590" y="2730138"/>
            <a:ext cx="7850001"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3678B87F-652C-4D84-925D-BA0385E91392}"/>
              </a:ext>
            </a:extLst>
          </p:cNvPr>
          <p:cNvSpPr/>
          <p:nvPr/>
        </p:nvSpPr>
        <p:spPr>
          <a:xfrm>
            <a:off x="2265791" y="3007323"/>
            <a:ext cx="7011800" cy="5292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5D0740A9-569A-44E8-B02C-CDEE47A4C466}"/>
              </a:ext>
            </a:extLst>
          </p:cNvPr>
          <p:cNvSpPr/>
          <p:nvPr/>
        </p:nvSpPr>
        <p:spPr>
          <a:xfrm>
            <a:off x="2295609" y="3428727"/>
            <a:ext cx="6981982" cy="5580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96EFEC04-A3F5-433F-A202-C5DBE437FB54}"/>
              </a:ext>
            </a:extLst>
          </p:cNvPr>
          <p:cNvSpPr/>
          <p:nvPr/>
        </p:nvSpPr>
        <p:spPr>
          <a:xfrm>
            <a:off x="3256390" y="4208419"/>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6CE08316-5EC9-4787-8356-ADDF600AFDDA}"/>
              </a:ext>
            </a:extLst>
          </p:cNvPr>
          <p:cNvSpPr/>
          <p:nvPr/>
        </p:nvSpPr>
        <p:spPr>
          <a:xfrm>
            <a:off x="4094590" y="4175633"/>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B4165B15-6E6F-42B6-89E7-0B6E98A4088F}"/>
              </a:ext>
            </a:extLst>
          </p:cNvPr>
          <p:cNvSpPr/>
          <p:nvPr/>
        </p:nvSpPr>
        <p:spPr>
          <a:xfrm>
            <a:off x="808998" y="4885783"/>
            <a:ext cx="8468592" cy="1981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1C3A8985-4AE1-412E-91F6-A41856393C56}"/>
              </a:ext>
            </a:extLst>
          </p:cNvPr>
          <p:cNvSpPr/>
          <p:nvPr/>
        </p:nvSpPr>
        <p:spPr>
          <a:xfrm>
            <a:off x="7523590" y="4589419"/>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7D4F749A-E706-4C99-80C9-D5F2C0E67CDC}"/>
              </a:ext>
            </a:extLst>
          </p:cNvPr>
          <p:cNvSpPr/>
          <p:nvPr/>
        </p:nvSpPr>
        <p:spPr>
          <a:xfrm>
            <a:off x="8209390" y="4589419"/>
            <a:ext cx="304800" cy="19811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67F41E1C-AA9B-4A79-8F81-8C4D8426D222}"/>
              </a:ext>
            </a:extLst>
          </p:cNvPr>
          <p:cNvSpPr/>
          <p:nvPr/>
        </p:nvSpPr>
        <p:spPr>
          <a:xfrm>
            <a:off x="1122790" y="5701938"/>
            <a:ext cx="1524000" cy="28095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CB1A5EBD-6B63-4FED-B9CD-87EAB433017D}"/>
              </a:ext>
            </a:extLst>
          </p:cNvPr>
          <p:cNvSpPr txBox="1"/>
          <p:nvPr/>
        </p:nvSpPr>
        <p:spPr>
          <a:xfrm>
            <a:off x="2646790" y="5657749"/>
            <a:ext cx="4419600" cy="369332"/>
          </a:xfrm>
          <a:prstGeom prst="rect">
            <a:avLst/>
          </a:prstGeom>
          <a:noFill/>
        </p:spPr>
        <p:txBody>
          <a:bodyPr wrap="square" rtlCol="0">
            <a:spAutoFit/>
          </a:bodyPr>
          <a:lstStyle/>
          <a:p>
            <a:r>
              <a:rPr lang="en-IN" dirty="0"/>
              <a:t> </a:t>
            </a:r>
            <a:r>
              <a:rPr lang="en-IN" dirty="0">
                <a:sym typeface="Wingdings" panose="05000000000000000000" pitchFamily="2" charset="2"/>
              </a:rPr>
              <a:t> </a:t>
            </a:r>
            <a:r>
              <a:rPr lang="en-IN" dirty="0"/>
              <a:t>To be filled by Applicant </a:t>
            </a:r>
          </a:p>
        </p:txBody>
      </p:sp>
      <p:sp>
        <p:nvSpPr>
          <p:cNvPr id="1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11</a:t>
            </a:r>
            <a:endParaRPr lang="en-IN" sz="1000" b="0" strike="noStrike" spc="-1" dirty="0">
              <a:solidFill>
                <a:schemeClr val="bg1"/>
              </a:solidFill>
              <a:latin typeface="Arial"/>
            </a:endParaRPr>
          </a:p>
        </p:txBody>
      </p:sp>
      <p:pic>
        <p:nvPicPr>
          <p:cNvPr id="24" name="Picture 3"/>
          <p:cNvPicPr/>
          <p:nvPr/>
        </p:nvPicPr>
        <p:blipFill>
          <a:blip r:embed="rId3"/>
          <a:stretch/>
        </p:blipFill>
        <p:spPr>
          <a:xfrm>
            <a:off x="8876400" y="0"/>
            <a:ext cx="1029600" cy="803880"/>
          </a:xfrm>
          <a:prstGeom prst="rect">
            <a:avLst/>
          </a:prstGeom>
          <a:ln>
            <a:noFill/>
          </a:ln>
        </p:spPr>
      </p:pic>
      <p:sp>
        <p:nvSpPr>
          <p:cNvPr id="26" name="TextBox 25"/>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426460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795" y="240705"/>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Form</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(3/4)</a:t>
            </a:r>
          </a:p>
        </p:txBody>
      </p:sp>
      <p:pic>
        <p:nvPicPr>
          <p:cNvPr id="6" name="Picture 5" descr="A screenshot of a social media post&#10;&#10;Description automatically generated">
            <a:extLst>
              <a:ext uri="{FF2B5EF4-FFF2-40B4-BE49-F238E27FC236}">
                <a16:creationId xmlns:a16="http://schemas.microsoft.com/office/drawing/2014/main" id="{E3C5F959-51AA-41AD-BDA4-A9981126E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87" y="1113026"/>
            <a:ext cx="8973390" cy="5110489"/>
          </a:xfrm>
          <a:prstGeom prst="rect">
            <a:avLst/>
          </a:prstGeom>
        </p:spPr>
      </p:pic>
      <p:sp>
        <p:nvSpPr>
          <p:cNvPr id="7" name="Rectangle 6">
            <a:extLst>
              <a:ext uri="{FF2B5EF4-FFF2-40B4-BE49-F238E27FC236}">
                <a16:creationId xmlns:a16="http://schemas.microsoft.com/office/drawing/2014/main" id="{5ABA77BC-447D-4ED3-BC92-4E2AF1926B65}"/>
              </a:ext>
            </a:extLst>
          </p:cNvPr>
          <p:cNvSpPr/>
          <p:nvPr/>
        </p:nvSpPr>
        <p:spPr>
          <a:xfrm>
            <a:off x="1221377" y="2256025"/>
            <a:ext cx="18288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83AF5B58-DB0D-45E7-A0D0-83FE5E630DE3}"/>
              </a:ext>
            </a:extLst>
          </p:cNvPr>
          <p:cNvSpPr/>
          <p:nvPr/>
        </p:nvSpPr>
        <p:spPr>
          <a:xfrm>
            <a:off x="3717767" y="2256025"/>
            <a:ext cx="542841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5CC046A-DCBE-4D8E-AA41-0EC2FA0DEDB6}"/>
              </a:ext>
            </a:extLst>
          </p:cNvPr>
          <p:cNvSpPr/>
          <p:nvPr/>
        </p:nvSpPr>
        <p:spPr>
          <a:xfrm>
            <a:off x="2897777" y="2789425"/>
            <a:ext cx="1371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2F4A2A8-979C-44CB-AE00-6BC224169F29}"/>
              </a:ext>
            </a:extLst>
          </p:cNvPr>
          <p:cNvSpPr/>
          <p:nvPr/>
        </p:nvSpPr>
        <p:spPr>
          <a:xfrm>
            <a:off x="5274897" y="2789425"/>
            <a:ext cx="3948881"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BBC32A4E-99DE-4CA7-A975-9ACDAF95A9DA}"/>
              </a:ext>
            </a:extLst>
          </p:cNvPr>
          <p:cNvSpPr/>
          <p:nvPr/>
        </p:nvSpPr>
        <p:spPr>
          <a:xfrm>
            <a:off x="2516777" y="3094227"/>
            <a:ext cx="699219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9C580D98-1ED4-4883-A72D-A80F37D7F015}"/>
              </a:ext>
            </a:extLst>
          </p:cNvPr>
          <p:cNvSpPr/>
          <p:nvPr/>
        </p:nvSpPr>
        <p:spPr>
          <a:xfrm>
            <a:off x="3278777" y="3475227"/>
            <a:ext cx="6019800" cy="4571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C7416E6F-E64E-4AFB-A4C1-D895B155AF72}"/>
              </a:ext>
            </a:extLst>
          </p:cNvPr>
          <p:cNvSpPr/>
          <p:nvPr/>
        </p:nvSpPr>
        <p:spPr>
          <a:xfrm>
            <a:off x="1299234" y="5304027"/>
            <a:ext cx="213360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90ADADD1-6656-4545-8EAD-0A1F639F6068}"/>
              </a:ext>
            </a:extLst>
          </p:cNvPr>
          <p:cNvSpPr/>
          <p:nvPr/>
        </p:nvSpPr>
        <p:spPr>
          <a:xfrm>
            <a:off x="3964577" y="5294088"/>
            <a:ext cx="213360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7EBDC106-D56D-44F8-8530-0C4980599A4D}"/>
              </a:ext>
            </a:extLst>
          </p:cNvPr>
          <p:cNvSpPr/>
          <p:nvPr/>
        </p:nvSpPr>
        <p:spPr>
          <a:xfrm>
            <a:off x="6822077" y="5294088"/>
            <a:ext cx="2133600" cy="22859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5F1DF5F3-CEC4-47FC-B4B2-B1FF3F7F8C6B}"/>
              </a:ext>
            </a:extLst>
          </p:cNvPr>
          <p:cNvSpPr/>
          <p:nvPr/>
        </p:nvSpPr>
        <p:spPr>
          <a:xfrm>
            <a:off x="764177" y="5837426"/>
            <a:ext cx="8744790" cy="457199"/>
          </a:xfrm>
          <a:prstGeom prst="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7D1356AA-3C3B-4D48-97E6-3C1BE556A19C}"/>
              </a:ext>
            </a:extLst>
          </p:cNvPr>
          <p:cNvSpPr/>
          <p:nvPr/>
        </p:nvSpPr>
        <p:spPr>
          <a:xfrm>
            <a:off x="840377" y="4008625"/>
            <a:ext cx="8668590" cy="10668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12</a:t>
            </a:r>
            <a:endParaRPr lang="en-IN" sz="1000" b="0" strike="noStrike" spc="-1" dirty="0">
              <a:solidFill>
                <a:schemeClr val="bg1"/>
              </a:solidFill>
              <a:latin typeface="Arial"/>
            </a:endParaRPr>
          </a:p>
        </p:txBody>
      </p:sp>
      <p:pic>
        <p:nvPicPr>
          <p:cNvPr id="17" name="Picture 3"/>
          <p:cNvPicPr/>
          <p:nvPr/>
        </p:nvPicPr>
        <p:blipFill>
          <a:blip r:embed="rId3"/>
          <a:stretch/>
        </p:blipFill>
        <p:spPr>
          <a:xfrm>
            <a:off x="8876400" y="0"/>
            <a:ext cx="1029600" cy="803880"/>
          </a:xfrm>
          <a:prstGeom prst="rect">
            <a:avLst/>
          </a:prstGeom>
          <a:ln>
            <a:noFill/>
          </a:ln>
        </p:spPr>
      </p:pic>
      <p:sp>
        <p:nvSpPr>
          <p:cNvPr id="23" name="TextBox 2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51570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981" y="202333"/>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Issue Application Form</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(4/4)</a:t>
            </a:r>
          </a:p>
        </p:txBody>
      </p:sp>
      <p:pic>
        <p:nvPicPr>
          <p:cNvPr id="8" name="Picture 7" descr="A screenshot of a cell phone&#10;&#10;Description automatically generated">
            <a:extLst>
              <a:ext uri="{FF2B5EF4-FFF2-40B4-BE49-F238E27FC236}">
                <a16:creationId xmlns:a16="http://schemas.microsoft.com/office/drawing/2014/main" id="{B61AC99D-3CF1-4F72-B68C-ED42C1A7B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3" y="1036364"/>
            <a:ext cx="9144000" cy="3737278"/>
          </a:xfrm>
          <a:prstGeom prst="rect">
            <a:avLst/>
          </a:prstGeom>
        </p:spPr>
      </p:pic>
      <p:sp>
        <p:nvSpPr>
          <p:cNvPr id="9" name="Rectangle 8">
            <a:extLst>
              <a:ext uri="{FF2B5EF4-FFF2-40B4-BE49-F238E27FC236}">
                <a16:creationId xmlns:a16="http://schemas.microsoft.com/office/drawing/2014/main" id="{C966D49C-A41B-4165-B4D1-74B19F9789CE}"/>
              </a:ext>
            </a:extLst>
          </p:cNvPr>
          <p:cNvSpPr/>
          <p:nvPr/>
        </p:nvSpPr>
        <p:spPr>
          <a:xfrm>
            <a:off x="1156063" y="1945919"/>
            <a:ext cx="20574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11DE12C5-C664-46E2-886E-25C564822D67}"/>
              </a:ext>
            </a:extLst>
          </p:cNvPr>
          <p:cNvSpPr/>
          <p:nvPr/>
        </p:nvSpPr>
        <p:spPr>
          <a:xfrm>
            <a:off x="7213963" y="1945919"/>
            <a:ext cx="20574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90EFE179-672D-4870-BC33-3BC6356CA314}"/>
              </a:ext>
            </a:extLst>
          </p:cNvPr>
          <p:cNvSpPr/>
          <p:nvPr/>
        </p:nvSpPr>
        <p:spPr>
          <a:xfrm>
            <a:off x="3937363" y="1962484"/>
            <a:ext cx="20574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C42FB736-AEE1-43E1-A1D7-DCB5B4885165}"/>
              </a:ext>
            </a:extLst>
          </p:cNvPr>
          <p:cNvSpPr/>
          <p:nvPr/>
        </p:nvSpPr>
        <p:spPr>
          <a:xfrm>
            <a:off x="736963" y="2479320"/>
            <a:ext cx="8801100" cy="365125"/>
          </a:xfrm>
          <a:prstGeom prst="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FD3FAEFB-9A39-44DE-87E7-176071982C86}"/>
              </a:ext>
            </a:extLst>
          </p:cNvPr>
          <p:cNvSpPr/>
          <p:nvPr/>
        </p:nvSpPr>
        <p:spPr>
          <a:xfrm>
            <a:off x="2070463" y="3393719"/>
            <a:ext cx="5257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2E3815D2-E935-4974-B6D4-6DB2EDCF8582}"/>
              </a:ext>
            </a:extLst>
          </p:cNvPr>
          <p:cNvSpPr/>
          <p:nvPr/>
        </p:nvSpPr>
        <p:spPr>
          <a:xfrm>
            <a:off x="2070463" y="3622319"/>
            <a:ext cx="5257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E3BBC570-A6BE-4412-B9D0-9F38D58219A4}"/>
              </a:ext>
            </a:extLst>
          </p:cNvPr>
          <p:cNvSpPr/>
          <p:nvPr/>
        </p:nvSpPr>
        <p:spPr>
          <a:xfrm>
            <a:off x="2375263" y="4019195"/>
            <a:ext cx="1371600" cy="192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19951E00-61B5-48D3-B39A-D29A77FECEF2}"/>
              </a:ext>
            </a:extLst>
          </p:cNvPr>
          <p:cNvSpPr/>
          <p:nvPr/>
        </p:nvSpPr>
        <p:spPr>
          <a:xfrm>
            <a:off x="4966063" y="4019195"/>
            <a:ext cx="2247900" cy="192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07B05011-3476-4F8D-BCC9-124B3B667F96}"/>
              </a:ext>
            </a:extLst>
          </p:cNvPr>
          <p:cNvSpPr/>
          <p:nvPr/>
        </p:nvSpPr>
        <p:spPr>
          <a:xfrm>
            <a:off x="1956163" y="4375996"/>
            <a:ext cx="53721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ECD1C0D2-EE26-4441-A8C9-66EBD4C17331}"/>
              </a:ext>
            </a:extLst>
          </p:cNvPr>
          <p:cNvSpPr/>
          <p:nvPr/>
        </p:nvSpPr>
        <p:spPr>
          <a:xfrm>
            <a:off x="7861663" y="4375997"/>
            <a:ext cx="1409700" cy="845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E3332357-E08A-4CF9-998E-5C0C2CB109BE}"/>
              </a:ext>
            </a:extLst>
          </p:cNvPr>
          <p:cNvSpPr/>
          <p:nvPr/>
        </p:nvSpPr>
        <p:spPr>
          <a:xfrm>
            <a:off x="1956163" y="4612919"/>
            <a:ext cx="27813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4807B9E4-BC77-41F6-AB86-D728F1113A03}"/>
              </a:ext>
            </a:extLst>
          </p:cNvPr>
          <p:cNvSpPr/>
          <p:nvPr/>
        </p:nvSpPr>
        <p:spPr>
          <a:xfrm>
            <a:off x="5994763" y="4604596"/>
            <a:ext cx="32766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FFED7D0D-C4C3-41CF-BE3D-46FEB724202B}"/>
              </a:ext>
            </a:extLst>
          </p:cNvPr>
          <p:cNvSpPr/>
          <p:nvPr/>
        </p:nvSpPr>
        <p:spPr>
          <a:xfrm>
            <a:off x="7480663" y="3241320"/>
            <a:ext cx="1981200" cy="1041831"/>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06653601-C4CC-4754-8CEF-A174DE550AFC}"/>
              </a:ext>
            </a:extLst>
          </p:cNvPr>
          <p:cNvSpPr/>
          <p:nvPr/>
        </p:nvSpPr>
        <p:spPr>
          <a:xfrm>
            <a:off x="1003663" y="5932163"/>
            <a:ext cx="1524000" cy="280957"/>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D95DB4D2-62E1-457C-A34B-4EB6DBB042B9}"/>
              </a:ext>
            </a:extLst>
          </p:cNvPr>
          <p:cNvSpPr txBox="1"/>
          <p:nvPr/>
        </p:nvSpPr>
        <p:spPr>
          <a:xfrm>
            <a:off x="2432413" y="5908319"/>
            <a:ext cx="4419600" cy="369332"/>
          </a:xfrm>
          <a:prstGeom prst="rect">
            <a:avLst/>
          </a:prstGeom>
          <a:noFill/>
        </p:spPr>
        <p:txBody>
          <a:bodyPr wrap="square" rtlCol="0">
            <a:spAutoFit/>
          </a:bodyPr>
          <a:lstStyle/>
          <a:p>
            <a:r>
              <a:rPr lang="en-IN" dirty="0"/>
              <a:t> </a:t>
            </a:r>
            <a:r>
              <a:rPr lang="en-IN" dirty="0">
                <a:sym typeface="Wingdings" panose="05000000000000000000" pitchFamily="2" charset="2"/>
              </a:rPr>
              <a:t> </a:t>
            </a:r>
            <a:r>
              <a:rPr lang="en-IN" dirty="0"/>
              <a:t>To be filled by Bank (SCSB) </a:t>
            </a:r>
          </a:p>
        </p:txBody>
      </p:sp>
      <p:sp>
        <p:nvSpPr>
          <p:cNvPr id="30" name="Rectangle 29">
            <a:extLst>
              <a:ext uri="{FF2B5EF4-FFF2-40B4-BE49-F238E27FC236}">
                <a16:creationId xmlns:a16="http://schemas.microsoft.com/office/drawing/2014/main" id="{F4686915-5A50-4075-836A-358C521DC20C}"/>
              </a:ext>
            </a:extLst>
          </p:cNvPr>
          <p:cNvSpPr/>
          <p:nvPr/>
        </p:nvSpPr>
        <p:spPr>
          <a:xfrm>
            <a:off x="1003663" y="5551163"/>
            <a:ext cx="1524000" cy="280957"/>
          </a:xfrm>
          <a:prstGeom prst="rect">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id="{193250C2-B63C-4765-866A-994E77B4A6A9}"/>
              </a:ext>
            </a:extLst>
          </p:cNvPr>
          <p:cNvSpPr txBox="1"/>
          <p:nvPr/>
        </p:nvSpPr>
        <p:spPr>
          <a:xfrm>
            <a:off x="2432413" y="5538987"/>
            <a:ext cx="7029450" cy="369332"/>
          </a:xfrm>
          <a:prstGeom prst="rect">
            <a:avLst/>
          </a:prstGeom>
          <a:noFill/>
        </p:spPr>
        <p:txBody>
          <a:bodyPr wrap="square" rtlCol="0">
            <a:spAutoFit/>
          </a:bodyPr>
          <a:lstStyle/>
          <a:p>
            <a:r>
              <a:rPr lang="en-IN" dirty="0"/>
              <a:t> </a:t>
            </a:r>
            <a:r>
              <a:rPr lang="en-IN" dirty="0">
                <a:sym typeface="Wingdings" panose="05000000000000000000" pitchFamily="2" charset="2"/>
              </a:rPr>
              <a:t> </a:t>
            </a:r>
            <a:r>
              <a:rPr lang="en-IN" dirty="0"/>
              <a:t>Signature must match with specimen signatures provided</a:t>
            </a:r>
          </a:p>
        </p:txBody>
      </p:sp>
      <p:sp>
        <p:nvSpPr>
          <p:cNvPr id="34" name="Rectangle 33">
            <a:extLst>
              <a:ext uri="{FF2B5EF4-FFF2-40B4-BE49-F238E27FC236}">
                <a16:creationId xmlns:a16="http://schemas.microsoft.com/office/drawing/2014/main" id="{B1D2F09A-009A-467F-9E9C-08F857E928D6}"/>
              </a:ext>
            </a:extLst>
          </p:cNvPr>
          <p:cNvSpPr/>
          <p:nvPr/>
        </p:nvSpPr>
        <p:spPr>
          <a:xfrm>
            <a:off x="1003663" y="5105631"/>
            <a:ext cx="1524000" cy="28095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C1608A2A-0173-4BC6-B0DC-341C53CF4D92}"/>
              </a:ext>
            </a:extLst>
          </p:cNvPr>
          <p:cNvSpPr txBox="1"/>
          <p:nvPr/>
        </p:nvSpPr>
        <p:spPr>
          <a:xfrm>
            <a:off x="2432413" y="5093962"/>
            <a:ext cx="7029450" cy="369332"/>
          </a:xfrm>
          <a:prstGeom prst="rect">
            <a:avLst/>
          </a:prstGeom>
          <a:noFill/>
        </p:spPr>
        <p:txBody>
          <a:bodyPr wrap="square" rtlCol="0">
            <a:spAutoFit/>
          </a:bodyPr>
          <a:lstStyle/>
          <a:p>
            <a:r>
              <a:rPr lang="en-IN" dirty="0"/>
              <a:t> </a:t>
            </a:r>
            <a:r>
              <a:rPr lang="en-IN" dirty="0">
                <a:sym typeface="Wingdings" panose="05000000000000000000" pitchFamily="2" charset="2"/>
              </a:rPr>
              <a:t> Declarations on Source of funds and Future payments</a:t>
            </a:r>
            <a:endParaRPr lang="en-IN" dirty="0"/>
          </a:p>
        </p:txBody>
      </p:sp>
      <p:sp>
        <p:nvSpPr>
          <p:cNvPr id="2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13</a:t>
            </a:r>
            <a:endParaRPr lang="en-IN" sz="1000" b="0" strike="noStrike" spc="-1" dirty="0">
              <a:solidFill>
                <a:schemeClr val="bg1"/>
              </a:solidFill>
              <a:latin typeface="Arial"/>
            </a:endParaRPr>
          </a:p>
        </p:txBody>
      </p:sp>
      <p:sp>
        <p:nvSpPr>
          <p:cNvPr id="3" name="Rounded Rectangle 2"/>
          <p:cNvSpPr/>
          <p:nvPr/>
        </p:nvSpPr>
        <p:spPr>
          <a:xfrm>
            <a:off x="3311979" y="2916741"/>
            <a:ext cx="3540034" cy="23008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31" name="Picture 3"/>
          <p:cNvPicPr/>
          <p:nvPr/>
        </p:nvPicPr>
        <p:blipFill>
          <a:blip r:embed="rId3"/>
          <a:stretch/>
        </p:blipFill>
        <p:spPr>
          <a:xfrm>
            <a:off x="8876400" y="0"/>
            <a:ext cx="1029600" cy="803880"/>
          </a:xfrm>
          <a:prstGeom prst="rect">
            <a:avLst/>
          </a:prstGeom>
          <a:ln>
            <a:noFill/>
          </a:ln>
        </p:spPr>
      </p:pic>
      <p:sp>
        <p:nvSpPr>
          <p:cNvPr id="33" name="TextBox 3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88548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215507"/>
            <a:ext cx="8348382" cy="427225"/>
          </a:xfrm>
        </p:spPr>
        <p:txBody>
          <a:bodyPr>
            <a:normAutofit/>
          </a:bodyPr>
          <a:lstStyle/>
          <a:p>
            <a:pPr algn="ctr"/>
            <a:r>
              <a:rPr lang="en-IN" sz="2800" b="1" dirty="0">
                <a:latin typeface="Arial" panose="020B0604020202020204" pitchFamily="34" charset="0"/>
                <a:cs typeface="Arial" panose="020B0604020202020204" pitchFamily="34" charset="0"/>
              </a:rPr>
              <a:t>Sample Abridged Letter of Offer (ALOF)</a:t>
            </a:r>
          </a:p>
        </p:txBody>
      </p:sp>
      <p:sp>
        <p:nvSpPr>
          <p:cNvPr id="5" name="Rounded Rectangle 34"/>
          <p:cNvSpPr>
            <a:spLocks noChangeArrowheads="1"/>
          </p:cNvSpPr>
          <p:nvPr/>
        </p:nvSpPr>
        <p:spPr bwMode="auto">
          <a:xfrm>
            <a:off x="940526" y="966906"/>
            <a:ext cx="8204877" cy="5107323"/>
          </a:xfrm>
          <a:prstGeom prst="rect">
            <a:avLst/>
          </a:prstGeom>
          <a:solidFill>
            <a:schemeClr val="bg1"/>
          </a:solidFill>
          <a:ln>
            <a:solidFill>
              <a:schemeClr val="tx2"/>
            </a:solidFill>
            <a:headEnd/>
            <a:tailEnd/>
          </a:ln>
          <a:effectLst/>
        </p:spPr>
        <p:style>
          <a:lnRef idx="1">
            <a:schemeClr val="accent1"/>
          </a:lnRef>
          <a:fillRef idx="3">
            <a:schemeClr val="accent1"/>
          </a:fillRef>
          <a:effectRef idx="2">
            <a:schemeClr val="accent1"/>
          </a:effectRef>
          <a:fontRef idx="minor">
            <a:schemeClr val="lt1"/>
          </a:fontRef>
        </p:style>
        <p:txBody>
          <a:bodyPr lIns="95294" rIns="95294" anchor="ctr"/>
          <a:lstStyle/>
          <a:p>
            <a:pPr marL="158832" indent="-158832" algn="just" defTabSz="872705">
              <a:lnSpc>
                <a:spcPct val="110000"/>
              </a:lnSpc>
              <a:spcBef>
                <a:spcPts val="265"/>
              </a:spcBef>
              <a:spcAft>
                <a:spcPts val="265"/>
              </a:spcAft>
              <a:buClr>
                <a:schemeClr val="tx1"/>
              </a:buClr>
              <a:buFont typeface="Arial" panose="020B0604020202020204" pitchFamily="34" charset="0"/>
              <a:buChar char="•"/>
            </a:pPr>
            <a:endParaRPr lang="en-IN" sz="1235" dirty="0">
              <a:solidFill>
                <a:srgbClr val="000000"/>
              </a:solidFill>
            </a:endParaRPr>
          </a:p>
        </p:txBody>
      </p:sp>
      <p:pic>
        <p:nvPicPr>
          <p:cNvPr id="4" name="Picture 3"/>
          <p:cNvPicPr>
            <a:picLocks noChangeAspect="1"/>
          </p:cNvPicPr>
          <p:nvPr/>
        </p:nvPicPr>
        <p:blipFill>
          <a:blip r:embed="rId2"/>
          <a:stretch>
            <a:fillRect/>
          </a:stretch>
        </p:blipFill>
        <p:spPr>
          <a:xfrm>
            <a:off x="2582858" y="1014180"/>
            <a:ext cx="4764101" cy="4851043"/>
          </a:xfrm>
          <a:prstGeom prst="rect">
            <a:avLst/>
          </a:prstGeom>
          <a:ln>
            <a:noFill/>
          </a:ln>
          <a:effectLst>
            <a:outerShdw blurRad="190500" algn="tl" rotWithShape="0">
              <a:srgbClr val="000000">
                <a:alpha val="70000"/>
              </a:srgbClr>
            </a:outerShdw>
          </a:effectLst>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14</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17668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64" y="196520"/>
            <a:ext cx="8348382" cy="427225"/>
          </a:xfrm>
        </p:spPr>
        <p:txBody>
          <a:bodyPr>
            <a:noAutofit/>
          </a:bodyPr>
          <a:lstStyle/>
          <a:p>
            <a:pPr algn="ctr"/>
            <a:r>
              <a:rPr lang="en-IN" sz="2800" b="1" dirty="0">
                <a:latin typeface="Arial" panose="020B0604020202020204" pitchFamily="34" charset="0"/>
                <a:cs typeface="Arial" panose="020B0604020202020204" pitchFamily="34" charset="0"/>
              </a:rPr>
              <a:t>Sample Rights Entitlement Letter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06" y="1000400"/>
            <a:ext cx="8331949" cy="5274387"/>
          </a:xfrm>
          <a:prstGeom prst="rect">
            <a:avLst/>
          </a:prstGeom>
          <a:ln>
            <a:solidFill>
              <a:schemeClr val="tx1"/>
            </a:solidFill>
          </a:ln>
        </p:spPr>
      </p:pic>
      <p:sp>
        <p:nvSpPr>
          <p:cNvPr id="5" name="Rectangle 4">
            <a:extLst>
              <a:ext uri="{FF2B5EF4-FFF2-40B4-BE49-F238E27FC236}">
                <a16:creationId xmlns:a16="http://schemas.microsoft.com/office/drawing/2014/main" id="{334A1AC5-C78C-4455-A2F0-65DAEC5DAF5F}"/>
              </a:ext>
            </a:extLst>
          </p:cNvPr>
          <p:cNvSpPr/>
          <p:nvPr/>
        </p:nvSpPr>
        <p:spPr>
          <a:xfrm>
            <a:off x="1604555" y="4560791"/>
            <a:ext cx="3200400" cy="228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A72E5018-E8BE-4099-9636-BD06520F2BDC}"/>
              </a:ext>
            </a:extLst>
          </p:cNvPr>
          <p:cNvSpPr/>
          <p:nvPr/>
        </p:nvSpPr>
        <p:spPr>
          <a:xfrm>
            <a:off x="5288661" y="4560791"/>
            <a:ext cx="3200400" cy="228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96279E42-7891-4622-93A9-D9B43DF69C33}"/>
              </a:ext>
            </a:extLst>
          </p:cNvPr>
          <p:cNvSpPr/>
          <p:nvPr/>
        </p:nvSpPr>
        <p:spPr>
          <a:xfrm>
            <a:off x="5719355" y="5246591"/>
            <a:ext cx="3276600" cy="609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66C69B9E-832A-4C27-957A-FB4E86F74D1C}"/>
              </a:ext>
            </a:extLst>
          </p:cNvPr>
          <p:cNvSpPr/>
          <p:nvPr/>
        </p:nvSpPr>
        <p:spPr>
          <a:xfrm>
            <a:off x="3509555" y="3112991"/>
            <a:ext cx="3200400" cy="22860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15</a:t>
            </a:r>
            <a:endParaRPr lang="en-IN" sz="1000" b="0" strike="noStrike" spc="-1" dirty="0">
              <a:solidFill>
                <a:schemeClr val="bg1"/>
              </a:solidFill>
              <a:latin typeface="Arial"/>
            </a:endParaRPr>
          </a:p>
        </p:txBody>
      </p:sp>
      <p:pic>
        <p:nvPicPr>
          <p:cNvPr id="13" name="Picture 3"/>
          <p:cNvPicPr/>
          <p:nvPr/>
        </p:nvPicPr>
        <p:blipFill>
          <a:blip r:embed="rId3"/>
          <a:stretch/>
        </p:blipFill>
        <p:spPr>
          <a:xfrm>
            <a:off x="8876400" y="0"/>
            <a:ext cx="1029600" cy="803880"/>
          </a:xfrm>
          <a:prstGeom prst="rect">
            <a:avLst/>
          </a:prstGeom>
          <a:ln>
            <a:noFill/>
          </a:ln>
        </p:spPr>
      </p:pic>
      <p:sp>
        <p:nvSpPr>
          <p:cNvPr id="15" name="TextBox 14"/>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70964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83" y="215507"/>
            <a:ext cx="8348382" cy="427225"/>
          </a:xfrm>
        </p:spPr>
        <p:txBody>
          <a:bodyPr>
            <a:noAutofit/>
          </a:bodyPr>
          <a:lstStyle/>
          <a:p>
            <a:pPr algn="ctr"/>
            <a:r>
              <a:rPr lang="en-IN" sz="2800" b="1" dirty="0">
                <a:latin typeface="Arial" panose="020B0604020202020204" pitchFamily="34" charset="0"/>
                <a:cs typeface="Arial" panose="020B0604020202020204" pitchFamily="34" charset="0"/>
              </a:rPr>
              <a:t>Electronic Rights Entitlements (REs)</a:t>
            </a:r>
          </a:p>
        </p:txBody>
      </p:sp>
      <p:graphicFrame>
        <p:nvGraphicFramePr>
          <p:cNvPr id="36" name="Table 35"/>
          <p:cNvGraphicFramePr>
            <a:graphicFrameLocks noGrp="1"/>
          </p:cNvGraphicFramePr>
          <p:nvPr>
            <p:extLst>
              <p:ext uri="{D42A27DB-BD31-4B8C-83A1-F6EECF244321}">
                <p14:modId xmlns:p14="http://schemas.microsoft.com/office/powerpoint/2010/main" val="4071455599"/>
              </p:ext>
            </p:extLst>
          </p:nvPr>
        </p:nvGraphicFramePr>
        <p:xfrm>
          <a:off x="659674" y="1207715"/>
          <a:ext cx="8610600" cy="4429018"/>
        </p:xfrm>
        <a:graphic>
          <a:graphicData uri="http://schemas.openxmlformats.org/drawingml/2006/table">
            <a:tbl>
              <a:tblPr firstRow="1" bandRow="1">
                <a:tableStyleId>{2D5ABB26-0587-4C30-8999-92F81FD0307C}</a:tableStyleId>
              </a:tblPr>
              <a:tblGrid>
                <a:gridCol w="1797896">
                  <a:extLst>
                    <a:ext uri="{9D8B030D-6E8A-4147-A177-3AD203B41FA5}">
                      <a16:colId xmlns:a16="http://schemas.microsoft.com/office/drawing/2014/main" val="20000"/>
                    </a:ext>
                  </a:extLst>
                </a:gridCol>
                <a:gridCol w="6812704">
                  <a:extLst>
                    <a:ext uri="{9D8B030D-6E8A-4147-A177-3AD203B41FA5}">
                      <a16:colId xmlns:a16="http://schemas.microsoft.com/office/drawing/2014/main" val="20001"/>
                    </a:ext>
                  </a:extLst>
                </a:gridCol>
              </a:tblGrid>
              <a:tr h="1997332">
                <a:tc>
                  <a:txBody>
                    <a:bodyPr/>
                    <a:lstStyle/>
                    <a:p>
                      <a:pPr>
                        <a:lnSpc>
                          <a:spcPct val="120000"/>
                        </a:lnSpc>
                        <a:spcBef>
                          <a:spcPts val="200"/>
                        </a:spcBef>
                        <a:spcAft>
                          <a:spcPts val="200"/>
                        </a:spcAft>
                      </a:pPr>
                      <a:r>
                        <a:rPr lang="en-IN" sz="1600" b="1" dirty="0">
                          <a:latin typeface="Arial" panose="020B0604020202020204" pitchFamily="34" charset="0"/>
                          <a:cs typeface="Arial" panose="020B0604020202020204" pitchFamily="34" charset="0"/>
                        </a:rPr>
                        <a:t>Credit of  Rights Entitlements (REs)</a:t>
                      </a: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25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A separate ISIN is created for</a:t>
                      </a:r>
                      <a:r>
                        <a:rPr lang="en-IN" sz="1600" baseline="0" dirty="0">
                          <a:latin typeface="Arial" panose="020B0604020202020204" pitchFamily="34" charset="0"/>
                          <a:cs typeface="Arial" panose="020B0604020202020204" pitchFamily="34" charset="0"/>
                        </a:rPr>
                        <a:t> </a:t>
                      </a:r>
                      <a:r>
                        <a:rPr lang="en-IN" sz="1600" baseline="0" dirty="0" err="1" smtClean="0">
                          <a:latin typeface="Arial" panose="020B0604020202020204" pitchFamily="34" charset="0"/>
                          <a:cs typeface="Arial" panose="020B0604020202020204" pitchFamily="34" charset="0"/>
                        </a:rPr>
                        <a:t>REs.</a:t>
                      </a:r>
                      <a:endParaRPr lang="en-IN" sz="1600" baseline="0" dirty="0" smtClean="0">
                        <a:latin typeface="Arial" panose="020B0604020202020204" pitchFamily="34" charset="0"/>
                        <a:cs typeface="Arial" panose="020B0604020202020204" pitchFamily="34" charset="0"/>
                      </a:endParaRPr>
                    </a:p>
                    <a:p>
                      <a:pPr marL="285750" indent="-285750" algn="just">
                        <a:lnSpc>
                          <a:spcPct val="125000"/>
                        </a:lnSpc>
                        <a:spcBef>
                          <a:spcPts val="200"/>
                        </a:spcBef>
                        <a:spcAft>
                          <a:spcPts val="200"/>
                        </a:spcAft>
                        <a:buFont typeface="Arial" panose="020B0604020202020204" pitchFamily="34" charset="0"/>
                        <a:buChar char="•"/>
                      </a:pPr>
                      <a:r>
                        <a:rPr lang="en-IN" sz="1600" dirty="0" err="1" smtClean="0">
                          <a:latin typeface="Arial" panose="020B0604020202020204" pitchFamily="34" charset="0"/>
                          <a:cs typeface="Arial" panose="020B0604020202020204" pitchFamily="34" charset="0"/>
                        </a:rPr>
                        <a:t>Demat</a:t>
                      </a:r>
                      <a:r>
                        <a:rPr lang="en-IN" sz="1600" dirty="0" smtClean="0">
                          <a:latin typeface="Arial" panose="020B0604020202020204" pitchFamily="34" charset="0"/>
                          <a:cs typeface="Arial" panose="020B0604020202020204" pitchFamily="34" charset="0"/>
                        </a:rPr>
                        <a:t> </a:t>
                      </a:r>
                      <a:r>
                        <a:rPr lang="en-IN" sz="1600" baseline="0" dirty="0" smtClean="0">
                          <a:latin typeface="Arial" panose="020B0604020202020204" pitchFamily="34" charset="0"/>
                          <a:cs typeface="Arial" panose="020B0604020202020204" pitchFamily="34" charset="0"/>
                        </a:rPr>
                        <a:t>form only.</a:t>
                      </a:r>
                    </a:p>
                    <a:p>
                      <a:pPr marL="285750" indent="-285750" algn="just">
                        <a:lnSpc>
                          <a:spcPct val="125000"/>
                        </a:lnSpc>
                        <a:spcBef>
                          <a:spcPts val="200"/>
                        </a:spcBef>
                        <a:spcAft>
                          <a:spcPts val="200"/>
                        </a:spcAft>
                        <a:buFont typeface="Arial" panose="020B0604020202020204" pitchFamily="34" charset="0"/>
                        <a:buChar char="•"/>
                      </a:pPr>
                      <a:r>
                        <a:rPr lang="en-IN" sz="1600" baseline="0" dirty="0" smtClean="0">
                          <a:latin typeface="Arial" panose="020B0604020202020204" pitchFamily="34" charset="0"/>
                          <a:cs typeface="Arial" panose="020B0604020202020204" pitchFamily="34" charset="0"/>
                        </a:rPr>
                        <a:t>REs </a:t>
                      </a:r>
                      <a:r>
                        <a:rPr lang="en-IN" sz="1600" dirty="0" smtClean="0">
                          <a:latin typeface="Arial" panose="020B0604020202020204" pitchFamily="34" charset="0"/>
                          <a:cs typeface="Arial" panose="020B0604020202020204" pitchFamily="34" charset="0"/>
                        </a:rPr>
                        <a:t>credited </a:t>
                      </a:r>
                      <a:r>
                        <a:rPr lang="en-IN" sz="1600" dirty="0">
                          <a:latin typeface="Arial" panose="020B0604020202020204" pitchFamily="34" charset="0"/>
                          <a:cs typeface="Arial" panose="020B0604020202020204" pitchFamily="34" charset="0"/>
                        </a:rPr>
                        <a:t>to the demat account of the shareholders</a:t>
                      </a:r>
                      <a:r>
                        <a:rPr lang="en-IN" sz="1600" baseline="0" dirty="0">
                          <a:latin typeface="Arial" panose="020B0604020202020204" pitchFamily="34" charset="0"/>
                          <a:cs typeface="Arial" panose="020B0604020202020204" pitchFamily="34" charset="0"/>
                        </a:rPr>
                        <a:t> as on Record Date, before the issue opening </a:t>
                      </a:r>
                      <a:r>
                        <a:rPr lang="en-IN" sz="1600" baseline="0" dirty="0" smtClean="0">
                          <a:latin typeface="Arial" panose="020B0604020202020204" pitchFamily="34" charset="0"/>
                          <a:cs typeface="Arial" panose="020B0604020202020204" pitchFamily="34" charset="0"/>
                        </a:rPr>
                        <a:t>date.</a:t>
                      </a:r>
                      <a:endParaRPr lang="en-IN" sz="1600" dirty="0">
                        <a:latin typeface="Arial" panose="020B0604020202020204" pitchFamily="34" charset="0"/>
                        <a:cs typeface="Arial" panose="020B0604020202020204" pitchFamily="34" charset="0"/>
                      </a:endParaRPr>
                    </a:p>
                    <a:p>
                      <a:pPr marL="285750" indent="-285750" algn="just">
                        <a:lnSpc>
                          <a:spcPct val="125000"/>
                        </a:lnSpc>
                        <a:spcBef>
                          <a:spcPts val="200"/>
                        </a:spcBef>
                        <a:spcAft>
                          <a:spcPts val="200"/>
                        </a:spcAft>
                        <a:buFont typeface="Arial" panose="020B0604020202020204" pitchFamily="34" charset="0"/>
                        <a:buChar char="•"/>
                      </a:pPr>
                      <a:r>
                        <a:rPr lang="en-IN" sz="1600" dirty="0" smtClean="0">
                          <a:latin typeface="Arial" panose="020B0604020202020204" pitchFamily="34" charset="0"/>
                          <a:cs typeface="Arial" panose="020B0604020202020204" pitchFamily="34" charset="0"/>
                        </a:rPr>
                        <a:t>May be </a:t>
                      </a:r>
                      <a:r>
                        <a:rPr lang="en-IN" sz="1600" dirty="0">
                          <a:latin typeface="Arial" panose="020B0604020202020204" pitchFamily="34" charset="0"/>
                          <a:cs typeface="Arial" panose="020B0604020202020204" pitchFamily="34" charset="0"/>
                        </a:rPr>
                        <a:t>credited to demat suspense escrow account in certain cases such as shares held in physical form,</a:t>
                      </a:r>
                      <a:r>
                        <a:rPr lang="en-IN" sz="1600" baseline="0" dirty="0">
                          <a:latin typeface="Arial" panose="020B0604020202020204" pitchFamily="34" charset="0"/>
                          <a:cs typeface="Arial" panose="020B0604020202020204" pitchFamily="34" charset="0"/>
                        </a:rPr>
                        <a:t> shares under</a:t>
                      </a:r>
                      <a:r>
                        <a:rPr lang="en-IN" sz="1600" kern="1200" dirty="0">
                          <a:solidFill>
                            <a:schemeClr val="tx1"/>
                          </a:solidFill>
                          <a:latin typeface="Arial" panose="020B0604020202020204" pitchFamily="34" charset="0"/>
                          <a:ea typeface="+mn-ea"/>
                          <a:cs typeface="Arial" panose="020B0604020202020204" pitchFamily="34" charset="0"/>
                        </a:rPr>
                        <a:t> litigation,</a:t>
                      </a:r>
                      <a:r>
                        <a:rPr lang="en-IN" sz="1600" kern="1200" baseline="0" dirty="0">
                          <a:solidFill>
                            <a:schemeClr val="tx1"/>
                          </a:solidFill>
                          <a:latin typeface="Arial" panose="020B0604020202020204" pitchFamily="34" charset="0"/>
                          <a:ea typeface="+mn-ea"/>
                          <a:cs typeface="Arial" panose="020B0604020202020204" pitchFamily="34" charset="0"/>
                        </a:rPr>
                        <a:t> f</a:t>
                      </a:r>
                      <a:r>
                        <a:rPr lang="en-IN" sz="1600" kern="1200" dirty="0">
                          <a:solidFill>
                            <a:schemeClr val="tx1"/>
                          </a:solidFill>
                          <a:latin typeface="Arial" panose="020B0604020202020204" pitchFamily="34" charset="0"/>
                          <a:ea typeface="+mn-ea"/>
                          <a:cs typeface="Arial" panose="020B0604020202020204" pitchFamily="34" charset="0"/>
                        </a:rPr>
                        <a:t>rozen demat account, details of demat account not available,</a:t>
                      </a:r>
                      <a:r>
                        <a:rPr lang="en-IN" sz="1600" kern="1200" baseline="0" dirty="0">
                          <a:solidFill>
                            <a:schemeClr val="tx1"/>
                          </a:solidFill>
                          <a:latin typeface="Arial" panose="020B0604020202020204" pitchFamily="34" charset="0"/>
                          <a:ea typeface="+mn-ea"/>
                          <a:cs typeface="Arial" panose="020B0604020202020204" pitchFamily="34" charset="0"/>
                        </a:rPr>
                        <a:t> etc.</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981654">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How to check</a:t>
                      </a:r>
                      <a:r>
                        <a:rPr lang="en-IN" sz="1600" b="1" baseline="0" dirty="0">
                          <a:latin typeface="Arial" panose="020B0604020202020204" pitchFamily="34" charset="0"/>
                          <a:cs typeface="Arial" panose="020B0604020202020204" pitchFamily="34" charset="0"/>
                        </a:rPr>
                        <a:t> your </a:t>
                      </a:r>
                      <a:r>
                        <a:rPr lang="en-IN" sz="1600" b="1" baseline="0" dirty="0" smtClean="0">
                          <a:latin typeface="Arial" panose="020B0604020202020204" pitchFamily="34" charset="0"/>
                          <a:cs typeface="Arial" panose="020B0604020202020204" pitchFamily="34" charset="0"/>
                        </a:rPr>
                        <a:t>REs?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25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Rights Entitlement Letter sent to the </a:t>
                      </a:r>
                      <a:r>
                        <a:rPr lang="en-IN" sz="1600" dirty="0" smtClean="0">
                          <a:latin typeface="Arial" panose="020B0604020202020204" pitchFamily="34" charset="0"/>
                          <a:cs typeface="Arial" panose="020B0604020202020204" pitchFamily="34" charset="0"/>
                        </a:rPr>
                        <a:t>shareholders.</a:t>
                      </a:r>
                      <a:endParaRPr lang="en-IN" sz="1600" dirty="0">
                        <a:latin typeface="Arial" panose="020B0604020202020204" pitchFamily="34" charset="0"/>
                        <a:cs typeface="Arial" panose="020B0604020202020204" pitchFamily="34" charset="0"/>
                      </a:endParaRPr>
                    </a:p>
                    <a:p>
                      <a:pPr marL="285750" indent="-285750" algn="just">
                        <a:lnSpc>
                          <a:spcPct val="125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On the website of Registrar (by keying in details like Folio Number/ DP ID-Client ID, </a:t>
                      </a:r>
                      <a:r>
                        <a:rPr lang="en-IN" sz="1600" dirty="0" smtClean="0">
                          <a:latin typeface="Arial" panose="020B0604020202020204" pitchFamily="34" charset="0"/>
                          <a:cs typeface="Arial" panose="020B0604020202020204" pitchFamily="34" charset="0"/>
                        </a:rPr>
                        <a:t>PAN, </a:t>
                      </a:r>
                      <a:r>
                        <a:rPr lang="en-IN" sz="1600" dirty="0">
                          <a:latin typeface="Arial" panose="020B0604020202020204" pitchFamily="34" charset="0"/>
                          <a:cs typeface="Arial" panose="020B0604020202020204" pitchFamily="34" charset="0"/>
                        </a:rPr>
                        <a:t>etc</a:t>
                      </a:r>
                      <a:r>
                        <a:rPr lang="en-IN" sz="1600" dirty="0" smtClean="0">
                          <a:latin typeface="Arial" panose="020B0604020202020204" pitchFamily="34" charset="0"/>
                          <a:cs typeface="Arial" panose="020B0604020202020204" pitchFamily="34" charset="0"/>
                        </a:rPr>
                        <a:t>.).</a:t>
                      </a:r>
                      <a:endParaRPr lang="en-IN" sz="1600" baseline="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25000"/>
                        </a:lnSpc>
                        <a:spcBef>
                          <a:spcPts val="200"/>
                        </a:spcBef>
                        <a:spcAft>
                          <a:spcPts val="200"/>
                        </a:spcAft>
                        <a:buClrTx/>
                        <a:buSzTx/>
                        <a:buFont typeface="Arial" panose="020B0604020202020204" pitchFamily="34" charset="0"/>
                        <a:buChar char="•"/>
                        <a:tabLst/>
                        <a:defRPr/>
                      </a:pPr>
                      <a:r>
                        <a:rPr lang="en-IN" sz="1600" dirty="0">
                          <a:latin typeface="Arial" panose="020B0604020202020204" pitchFamily="34" charset="0"/>
                          <a:cs typeface="Arial" panose="020B0604020202020204" pitchFamily="34" charset="0"/>
                        </a:rPr>
                        <a:t>Receipt of credit message from NSDL/ CDSL on credit of </a:t>
                      </a:r>
                      <a:r>
                        <a:rPr lang="en-IN" sz="1600" kern="1200" dirty="0" err="1" smtClean="0">
                          <a:solidFill>
                            <a:schemeClr val="tx1"/>
                          </a:solidFill>
                          <a:latin typeface="Arial" panose="020B0604020202020204" pitchFamily="34" charset="0"/>
                          <a:ea typeface="+mn-ea"/>
                          <a:cs typeface="Arial" panose="020B0604020202020204" pitchFamily="34" charset="0"/>
                        </a:rPr>
                        <a:t>REs.</a:t>
                      </a:r>
                      <a:endParaRPr lang="en-IN" sz="1600" baseline="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25000"/>
                        </a:lnSpc>
                        <a:spcBef>
                          <a:spcPts val="200"/>
                        </a:spcBef>
                        <a:spcAft>
                          <a:spcPts val="200"/>
                        </a:spcAft>
                        <a:buClrTx/>
                        <a:buSzTx/>
                        <a:buFont typeface="Arial" panose="020B0604020202020204" pitchFamily="34" charset="0"/>
                        <a:buChar char="•"/>
                        <a:tabLst/>
                        <a:defRPr/>
                      </a:pPr>
                      <a:r>
                        <a:rPr lang="en-IN" sz="1600" baseline="0" dirty="0">
                          <a:latin typeface="Arial" panose="020B0604020202020204" pitchFamily="34" charset="0"/>
                          <a:cs typeface="Arial" panose="020B0604020202020204" pitchFamily="34" charset="0"/>
                        </a:rPr>
                        <a:t>Demat statement from depository participant showing credit of </a:t>
                      </a:r>
                      <a:r>
                        <a:rPr lang="en-IN" sz="1600" kern="1200" dirty="0" err="1" smtClean="0">
                          <a:solidFill>
                            <a:schemeClr val="tx1"/>
                          </a:solidFill>
                          <a:latin typeface="Arial" panose="020B0604020202020204" pitchFamily="34" charset="0"/>
                          <a:ea typeface="+mn-ea"/>
                          <a:cs typeface="Arial" panose="020B0604020202020204" pitchFamily="34" charset="0"/>
                        </a:rPr>
                        <a:t>REs.</a:t>
                      </a:r>
                      <a:endParaRPr lang="en-IN" sz="1600"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16</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56698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18" y="265988"/>
            <a:ext cx="8348382" cy="427225"/>
          </a:xfrm>
        </p:spPr>
        <p:txBody>
          <a:bodyPr>
            <a:noAutofit/>
          </a:bodyPr>
          <a:lstStyle/>
          <a:p>
            <a:pPr algn="ctr"/>
            <a:r>
              <a:rPr lang="en-IN" sz="2800" b="1" dirty="0">
                <a:latin typeface="Arial" panose="020B0604020202020204" pitchFamily="34" charset="0"/>
                <a:cs typeface="Arial" panose="020B0604020202020204" pitchFamily="34" charset="0"/>
              </a:rPr>
              <a:t>What to do with Rights </a:t>
            </a:r>
            <a:r>
              <a:rPr lang="en-IN" sz="2800" b="1" dirty="0" smtClean="0">
                <a:latin typeface="Arial" panose="020B0604020202020204" pitchFamily="34" charset="0"/>
                <a:cs typeface="Arial" panose="020B0604020202020204" pitchFamily="34" charset="0"/>
              </a:rPr>
              <a:t>Entitlements?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 Options available</a:t>
            </a:r>
          </a:p>
        </p:txBody>
      </p:sp>
      <p:sp>
        <p:nvSpPr>
          <p:cNvPr id="6" name="TextBox 5">
            <a:extLst>
              <a:ext uri="{FF2B5EF4-FFF2-40B4-BE49-F238E27FC236}">
                <a16:creationId xmlns:a16="http://schemas.microsoft.com/office/drawing/2014/main" id="{E230EDD0-F6F6-42FF-BE87-632682EABFA0}"/>
              </a:ext>
            </a:extLst>
          </p:cNvPr>
          <p:cNvSpPr txBox="1"/>
          <p:nvPr/>
        </p:nvSpPr>
        <p:spPr>
          <a:xfrm>
            <a:off x="431903" y="4735875"/>
            <a:ext cx="8136115" cy="307777"/>
          </a:xfrm>
          <a:prstGeom prst="rect">
            <a:avLst/>
          </a:prstGeom>
          <a:noFill/>
        </p:spPr>
        <p:txBody>
          <a:bodyPr wrap="square" rtlCol="0">
            <a:spAutoFit/>
          </a:bodyPr>
          <a:lstStyle/>
          <a:p>
            <a:r>
              <a:rPr lang="en-IN" sz="1400" i="1" dirty="0"/>
              <a:t>*Shares will be allotted if the Rights Issue is under-subscribed</a:t>
            </a:r>
          </a:p>
        </p:txBody>
      </p:sp>
      <p:sp>
        <p:nvSpPr>
          <p:cNvPr id="3" name="TextBox 2"/>
          <p:cNvSpPr txBox="1"/>
          <p:nvPr/>
        </p:nvSpPr>
        <p:spPr>
          <a:xfrm>
            <a:off x="399810" y="5039655"/>
            <a:ext cx="8854008" cy="1200329"/>
          </a:xfrm>
          <a:prstGeom prst="rect">
            <a:avLst/>
          </a:prstGeom>
          <a:noFill/>
        </p:spPr>
        <p:txBody>
          <a:bodyPr wrap="square" rtlCol="0">
            <a:spAutoFit/>
          </a:bodyPr>
          <a:lstStyle/>
          <a:p>
            <a:r>
              <a:rPr lang="en-US" b="1" u="sng" dirty="0"/>
              <a:t>FAQs on Rights Entitlements</a:t>
            </a:r>
          </a:p>
          <a:p>
            <a:pPr marL="285750" indent="-285750">
              <a:buFont typeface="Arial" panose="020B0604020202020204" pitchFamily="34" charset="0"/>
              <a:buChar char="•"/>
            </a:pPr>
            <a:r>
              <a:rPr lang="en-US" dirty="0">
                <a:hlinkClick r:id="rId2"/>
              </a:rPr>
              <a:t>SEBI FAQs</a:t>
            </a:r>
            <a:endParaRPr lang="en-US" dirty="0"/>
          </a:p>
          <a:p>
            <a:pPr marL="285750" indent="-285750">
              <a:buFont typeface="Arial" panose="020B0604020202020204" pitchFamily="34" charset="0"/>
              <a:buChar char="•"/>
            </a:pPr>
            <a:r>
              <a:rPr lang="en-US" dirty="0">
                <a:hlinkClick r:id="rId3"/>
              </a:rPr>
              <a:t>BSE FAQs</a:t>
            </a:r>
            <a:endParaRPr lang="en-US" dirty="0"/>
          </a:p>
          <a:p>
            <a:pPr marL="285750" indent="-285750">
              <a:buFont typeface="Arial" panose="020B0604020202020204" pitchFamily="34" charset="0"/>
              <a:buChar char="•"/>
            </a:pPr>
            <a:r>
              <a:rPr lang="en-US" dirty="0">
                <a:hlinkClick r:id="rId4"/>
              </a:rPr>
              <a:t>NSE FAQs</a:t>
            </a:r>
            <a:endParaRPr lang="en-US" dirty="0"/>
          </a:p>
        </p:txBody>
      </p:sp>
      <p:sp>
        <p:nvSpPr>
          <p:cNvPr id="5" name="TextBox 4"/>
          <p:cNvSpPr txBox="1"/>
          <p:nvPr/>
        </p:nvSpPr>
        <p:spPr>
          <a:xfrm>
            <a:off x="4166023" y="5177545"/>
            <a:ext cx="5244737" cy="923330"/>
          </a:xfrm>
          <a:prstGeom prst="rect">
            <a:avLst/>
          </a:prstGeom>
          <a:noFill/>
          <a:ln>
            <a:solidFill>
              <a:schemeClr val="tx1"/>
            </a:solidFill>
          </a:ln>
        </p:spPr>
        <p:txBody>
          <a:bodyPr wrap="square" rtlCol="0">
            <a:spAutoFit/>
          </a:bodyPr>
          <a:lstStyle/>
          <a:p>
            <a:pPr algn="just"/>
            <a:r>
              <a:rPr lang="en-US" dirty="0"/>
              <a:t>Price paid to purchase REs on market is not connected to amount paid in Rights issue  </a:t>
            </a:r>
            <a:r>
              <a:rPr lang="en-US" dirty="0" smtClean="0"/>
              <a:t>subscription! </a:t>
            </a:r>
            <a:r>
              <a:rPr lang="en-US" dirty="0"/>
              <a:t>They are independent of each other.</a:t>
            </a:r>
          </a:p>
        </p:txBody>
      </p:sp>
      <p:graphicFrame>
        <p:nvGraphicFramePr>
          <p:cNvPr id="9" name="Diagram 8"/>
          <p:cNvGraphicFramePr/>
          <p:nvPr>
            <p:extLst>
              <p:ext uri="{D42A27DB-BD31-4B8C-83A1-F6EECF244321}">
                <p14:modId xmlns:p14="http://schemas.microsoft.com/office/powerpoint/2010/main" val="3876128903"/>
              </p:ext>
            </p:extLst>
          </p:nvPr>
        </p:nvGraphicFramePr>
        <p:xfrm>
          <a:off x="1053492" y="548545"/>
          <a:ext cx="7832634" cy="4546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17</a:t>
            </a:r>
            <a:endParaRPr lang="en-IN" sz="1000" b="0" strike="noStrike" spc="-1" dirty="0">
              <a:solidFill>
                <a:schemeClr val="bg1"/>
              </a:solidFill>
              <a:latin typeface="Arial"/>
            </a:endParaRPr>
          </a:p>
        </p:txBody>
      </p:sp>
      <p:pic>
        <p:nvPicPr>
          <p:cNvPr id="12" name="Picture 3"/>
          <p:cNvPicPr/>
          <p:nvPr/>
        </p:nvPicPr>
        <p:blipFill>
          <a:blip r:embed="rId10"/>
          <a:stretch/>
        </p:blipFill>
        <p:spPr>
          <a:xfrm>
            <a:off x="8876400" y="0"/>
            <a:ext cx="1029600" cy="803880"/>
          </a:xfrm>
          <a:prstGeom prst="rect">
            <a:avLst/>
          </a:prstGeom>
          <a:ln>
            <a:noFill/>
          </a:ln>
        </p:spPr>
      </p:pic>
      <p:sp>
        <p:nvSpPr>
          <p:cNvPr id="13" name="TextBox 1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95443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019" y="271744"/>
            <a:ext cx="8348382" cy="427225"/>
          </a:xfrm>
        </p:spPr>
        <p:txBody>
          <a:bodyPr>
            <a:noAutofit/>
          </a:bodyPr>
          <a:lstStyle/>
          <a:p>
            <a:pPr algn="ctr"/>
            <a:r>
              <a:rPr lang="en-IN" sz="2800" b="1" dirty="0">
                <a:latin typeface="Arial" panose="020B0604020202020204" pitchFamily="34" charset="0"/>
                <a:cs typeface="Arial" panose="020B0604020202020204" pitchFamily="34" charset="0"/>
              </a:rPr>
              <a:t>Trading in Electronic Rights Entitlements </a:t>
            </a:r>
          </a:p>
        </p:txBody>
      </p:sp>
      <p:sp>
        <p:nvSpPr>
          <p:cNvPr id="36" name="AutoShape 3"/>
          <p:cNvSpPr>
            <a:spLocks noChangeArrowheads="1"/>
          </p:cNvSpPr>
          <p:nvPr/>
        </p:nvSpPr>
        <p:spPr bwMode="auto">
          <a:xfrm>
            <a:off x="739590" y="5758770"/>
            <a:ext cx="8405812" cy="500743"/>
          </a:xfrm>
          <a:prstGeom prst="bevel">
            <a:avLst>
              <a:gd name="adj" fmla="val 12500"/>
            </a:avLst>
          </a:prstGeom>
          <a:solidFill>
            <a:srgbClr val="1F317F"/>
          </a:solidFill>
          <a:ln>
            <a:noFill/>
          </a:ln>
        </p:spPr>
        <p:txBody>
          <a:bodyPr lIns="80291" tIns="40144" rIns="80291" bIns="40144" anchor="ctr"/>
          <a:lstStyle/>
          <a:p>
            <a:r>
              <a:rPr lang="en-IN" sz="1200" b="1" dirty="0">
                <a:solidFill>
                  <a:schemeClr val="bg1"/>
                </a:solidFill>
                <a:cs typeface="Arial" panose="020B0604020202020204" pitchFamily="34" charset="0"/>
              </a:rPr>
              <a:t>REs which are neither renounced nor subscribed, on or before the Issue Closing Date will lapse and shall be extinguished after the Issue Closing Date. </a:t>
            </a:r>
          </a:p>
        </p:txBody>
      </p:sp>
      <p:sp>
        <p:nvSpPr>
          <p:cNvPr id="37" name="Rectangle 36"/>
          <p:cNvSpPr>
            <a:spLocks noChangeArrowheads="1"/>
          </p:cNvSpPr>
          <p:nvPr/>
        </p:nvSpPr>
        <p:spPr bwMode="auto">
          <a:xfrm>
            <a:off x="3119298" y="1075624"/>
            <a:ext cx="3761975" cy="365125"/>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gn="l">
              <a:lnSpc>
                <a:spcPct val="125000"/>
              </a:lnSpc>
            </a:pPr>
            <a:r>
              <a:rPr lang="en-IN" sz="1600" b="1" dirty="0">
                <a:solidFill>
                  <a:schemeClr val="bg1"/>
                </a:solidFill>
                <a:latin typeface="Arial" panose="020B0604020202020204" pitchFamily="34" charset="0"/>
                <a:cs typeface="Arial" panose="020B0604020202020204" pitchFamily="34" charset="0"/>
              </a:rPr>
              <a:t>How to trade in Rights Entitlements?</a:t>
            </a:r>
          </a:p>
        </p:txBody>
      </p:sp>
      <p:sp>
        <p:nvSpPr>
          <p:cNvPr id="38" name="Rectangle 37"/>
          <p:cNvSpPr>
            <a:spLocks noChangeArrowheads="1"/>
          </p:cNvSpPr>
          <p:nvPr/>
        </p:nvSpPr>
        <p:spPr bwMode="auto">
          <a:xfrm>
            <a:off x="5368525" y="2227165"/>
            <a:ext cx="3776584" cy="309238"/>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Off-Market</a:t>
            </a:r>
            <a:endParaRPr lang="en-IN" sz="1400" b="1" dirty="0">
              <a:latin typeface="Arial" panose="020B0604020202020204" pitchFamily="34" charset="0"/>
              <a:cs typeface="Arial" panose="020B0604020202020204" pitchFamily="34" charset="0"/>
            </a:endParaRPr>
          </a:p>
        </p:txBody>
      </p:sp>
      <p:sp>
        <p:nvSpPr>
          <p:cNvPr id="39" name="Rectangle 38"/>
          <p:cNvSpPr>
            <a:spLocks noChangeArrowheads="1"/>
          </p:cNvSpPr>
          <p:nvPr/>
        </p:nvSpPr>
        <p:spPr bwMode="auto">
          <a:xfrm>
            <a:off x="796727" y="2227166"/>
            <a:ext cx="3776584" cy="309238"/>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On-Market</a:t>
            </a:r>
            <a:endParaRPr lang="en-IN" sz="1400" b="1" dirty="0">
              <a:latin typeface="Arial" panose="020B0604020202020204" pitchFamily="34" charset="0"/>
              <a:cs typeface="Arial" panose="020B0604020202020204" pitchFamily="34" charset="0"/>
            </a:endParaRPr>
          </a:p>
        </p:txBody>
      </p:sp>
      <p:cxnSp>
        <p:nvCxnSpPr>
          <p:cNvPr id="42" name="Elbow Connector 41"/>
          <p:cNvCxnSpPr>
            <a:stCxn id="37" idx="2"/>
            <a:endCxn id="39" idx="0"/>
          </p:cNvCxnSpPr>
          <p:nvPr/>
        </p:nvCxnSpPr>
        <p:spPr bwMode="auto">
          <a:xfrm rot="5400000">
            <a:off x="3449443" y="676324"/>
            <a:ext cx="786418" cy="2315266"/>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Elbow Connector 42"/>
          <p:cNvCxnSpPr>
            <a:stCxn id="37" idx="2"/>
            <a:endCxn id="38" idx="0"/>
          </p:cNvCxnSpPr>
          <p:nvPr/>
        </p:nvCxnSpPr>
        <p:spPr bwMode="auto">
          <a:xfrm rot="16200000" flipH="1">
            <a:off x="5735344" y="705690"/>
            <a:ext cx="786417" cy="2256532"/>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Isosceles Triangle 43"/>
          <p:cNvSpPr/>
          <p:nvPr/>
        </p:nvSpPr>
        <p:spPr bwMode="auto">
          <a:xfrm rot="10800000">
            <a:off x="1296491" y="3448666"/>
            <a:ext cx="2776406" cy="151846"/>
          </a:xfrm>
          <a:prstGeom prst="triangle">
            <a:avLst/>
          </a:prstGeom>
          <a:gradFill flip="none" rotWithShape="0">
            <a:gsLst>
              <a:gs pos="0">
                <a:srgbClr val="1F317F"/>
              </a:gs>
              <a:gs pos="100000">
                <a:schemeClr val="bg1"/>
              </a:gs>
            </a:gsLst>
            <a:lin ang="16200000" scaled="1"/>
            <a:tileRect/>
          </a:gradFill>
          <a:ln w="9525">
            <a:noFill/>
            <a:miter lim="800000"/>
            <a:headEnd/>
            <a:tailEnd/>
          </a:ln>
          <a:effectLst/>
        </p:spPr>
        <p:txBody>
          <a:bodyPr/>
          <a:lstStyle/>
          <a:p>
            <a:pPr defTabSz="806773" eaLnBrk="0" hangingPunct="0"/>
            <a:endParaRPr lang="en-IN" sz="1000" dirty="0">
              <a:solidFill>
                <a:srgbClr val="000000"/>
              </a:solidFill>
              <a:cs typeface="Arial" panose="020B0604020202020204" pitchFamily="34" charset="0"/>
            </a:endParaRPr>
          </a:p>
        </p:txBody>
      </p:sp>
      <p:sp>
        <p:nvSpPr>
          <p:cNvPr id="45" name="Rectangle 44"/>
          <p:cNvSpPr>
            <a:spLocks noChangeArrowheads="1"/>
          </p:cNvSpPr>
          <p:nvPr/>
        </p:nvSpPr>
        <p:spPr bwMode="auto">
          <a:xfrm>
            <a:off x="796727" y="2738450"/>
            <a:ext cx="3775934" cy="424208"/>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ctr"/>
          <a:lstStyle/>
          <a:p>
            <a:pPr algn="ctr"/>
            <a:r>
              <a:rPr lang="en-US" sz="1100" b="1" dirty="0">
                <a:cs typeface="Arial" panose="020B0604020202020204" pitchFamily="34" charset="0"/>
              </a:rPr>
              <a:t>Buy/ sell on the floor of the Stock Exchanges through a Stock Broker</a:t>
            </a:r>
            <a:endParaRPr lang="en-IN" sz="1100" b="1" dirty="0">
              <a:cs typeface="Arial" panose="020B0604020202020204" pitchFamily="34" charset="0"/>
            </a:endParaRPr>
          </a:p>
        </p:txBody>
      </p:sp>
      <p:sp>
        <p:nvSpPr>
          <p:cNvPr id="46" name="Rectangle 45"/>
          <p:cNvSpPr>
            <a:spLocks noChangeArrowheads="1"/>
          </p:cNvSpPr>
          <p:nvPr/>
        </p:nvSpPr>
        <p:spPr bwMode="auto">
          <a:xfrm>
            <a:off x="5369175" y="2738450"/>
            <a:ext cx="3775934" cy="424208"/>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ctr"/>
          <a:lstStyle/>
          <a:p>
            <a:pPr algn="ctr"/>
            <a:r>
              <a:rPr lang="en-US" sz="1100" b="1" dirty="0">
                <a:cs typeface="Arial" panose="020B0604020202020204" pitchFamily="34" charset="0"/>
              </a:rPr>
              <a:t>Buy/ sell using Delivery Instruction Slips (DIS)</a:t>
            </a:r>
            <a:endParaRPr lang="en-IN" sz="1100" b="1" dirty="0">
              <a:cs typeface="Arial" panose="020B0604020202020204" pitchFamily="34" charset="0"/>
            </a:endParaRPr>
          </a:p>
        </p:txBody>
      </p:sp>
      <p:sp>
        <p:nvSpPr>
          <p:cNvPr id="47" name="TextBox 46"/>
          <p:cNvSpPr txBox="1"/>
          <p:nvPr/>
        </p:nvSpPr>
        <p:spPr>
          <a:xfrm>
            <a:off x="796727" y="3853769"/>
            <a:ext cx="3775934" cy="1752600"/>
          </a:xfrm>
          <a:prstGeom prst="rect">
            <a:avLst/>
          </a:prstGeom>
          <a:noFill/>
          <a:ln>
            <a:solidFill>
              <a:schemeClr val="accent1">
                <a:lumMod val="75000"/>
              </a:schemeClr>
            </a:solidFill>
          </a:ln>
        </p:spPr>
        <p:txBody>
          <a:bodyPr wrap="square" rtlCol="0">
            <a:noAutofit/>
          </a:bodyPr>
          <a:lstStyle/>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 + 2 settlement (T refers to the date of trading)</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Trade for trade (No short selling allowed)</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Trading commences along with the opening of the Issue</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Closes 4 working days prior to the closure of the Issue</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Trading in normal market hours</a:t>
            </a:r>
          </a:p>
        </p:txBody>
      </p:sp>
      <p:sp>
        <p:nvSpPr>
          <p:cNvPr id="48" name="Isosceles Triangle 47"/>
          <p:cNvSpPr/>
          <p:nvPr/>
        </p:nvSpPr>
        <p:spPr bwMode="auto">
          <a:xfrm rot="10800000">
            <a:off x="5868939" y="3448666"/>
            <a:ext cx="2776406" cy="151846"/>
          </a:xfrm>
          <a:prstGeom prst="triangle">
            <a:avLst/>
          </a:prstGeom>
          <a:gradFill flip="none" rotWithShape="0">
            <a:gsLst>
              <a:gs pos="0">
                <a:srgbClr val="1F317F"/>
              </a:gs>
              <a:gs pos="100000">
                <a:schemeClr val="bg1"/>
              </a:gs>
            </a:gsLst>
            <a:lin ang="16200000" scaled="1"/>
            <a:tileRect/>
          </a:gradFill>
          <a:ln w="9525">
            <a:noFill/>
            <a:miter lim="800000"/>
            <a:headEnd/>
            <a:tailEnd/>
          </a:ln>
          <a:effectLst/>
        </p:spPr>
        <p:txBody>
          <a:bodyPr/>
          <a:lstStyle/>
          <a:p>
            <a:pPr defTabSz="806773" eaLnBrk="0" hangingPunct="0"/>
            <a:endParaRPr lang="en-IN" sz="1000" dirty="0">
              <a:solidFill>
                <a:srgbClr val="000000"/>
              </a:solidFill>
              <a:cs typeface="Arial" panose="020B0604020202020204" pitchFamily="34" charset="0"/>
            </a:endParaRPr>
          </a:p>
        </p:txBody>
      </p:sp>
      <p:sp>
        <p:nvSpPr>
          <p:cNvPr id="49" name="TextBox 48"/>
          <p:cNvSpPr txBox="1"/>
          <p:nvPr/>
        </p:nvSpPr>
        <p:spPr>
          <a:xfrm>
            <a:off x="5369175" y="3853770"/>
            <a:ext cx="3812112" cy="1752599"/>
          </a:xfrm>
          <a:prstGeom prst="rect">
            <a:avLst/>
          </a:prstGeom>
          <a:noFill/>
          <a:ln>
            <a:solidFill>
              <a:schemeClr val="accent1">
                <a:lumMod val="75000"/>
              </a:schemeClr>
            </a:solidFill>
          </a:ln>
        </p:spPr>
        <p:txBody>
          <a:bodyPr wrap="square" rtlCol="0">
            <a:noAutofit/>
          </a:bodyPr>
          <a:lstStyle/>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Trade to be effected off-market between buyer and seller</a:t>
            </a:r>
          </a:p>
          <a:p>
            <a:pPr marL="158832" indent="-158832" algn="just">
              <a:spcBef>
                <a:spcPts val="353"/>
              </a:spcBef>
              <a:spcAft>
                <a:spcPts val="353"/>
              </a:spcAft>
              <a:buFont typeface="Arial" panose="020B0604020202020204" pitchFamily="34" charset="0"/>
              <a:buChar char="•"/>
            </a:pPr>
            <a:r>
              <a:rPr lang="en-US" sz="1200" dirty="0">
                <a:cs typeface="Arial" panose="020B0604020202020204" pitchFamily="34" charset="0"/>
              </a:rPr>
              <a:t>Off-market transfer to be completed in such a manner that the REs are credited to the demat account of the Renouncees on or prior to the Issue Closing Date</a:t>
            </a:r>
          </a:p>
        </p:txBody>
      </p:sp>
      <p:sp>
        <p:nvSpPr>
          <p:cNvPr id="1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18</a:t>
            </a:r>
            <a:endParaRPr lang="en-IN" sz="1000" b="0" strike="noStrike" spc="-1" dirty="0">
              <a:solidFill>
                <a:schemeClr val="bg1"/>
              </a:solidFill>
              <a:latin typeface="Arial"/>
            </a:endParaRPr>
          </a:p>
        </p:txBody>
      </p:sp>
      <p:pic>
        <p:nvPicPr>
          <p:cNvPr id="17" name="Picture 3"/>
          <p:cNvPicPr/>
          <p:nvPr/>
        </p:nvPicPr>
        <p:blipFill>
          <a:blip r:embed="rId2"/>
          <a:stretch/>
        </p:blipFill>
        <p:spPr>
          <a:xfrm>
            <a:off x="8876400" y="0"/>
            <a:ext cx="1029600" cy="803880"/>
          </a:xfrm>
          <a:prstGeom prst="rect">
            <a:avLst/>
          </a:prstGeom>
          <a:ln>
            <a:noFill/>
          </a:ln>
        </p:spPr>
      </p:pic>
      <p:sp>
        <p:nvSpPr>
          <p:cNvPr id="20" name="TextBox 1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59825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18" y="209470"/>
            <a:ext cx="8348382" cy="427225"/>
          </a:xfrm>
        </p:spPr>
        <p:txBody>
          <a:bodyPr>
            <a:noAutofit/>
          </a:bodyPr>
          <a:lstStyle/>
          <a:p>
            <a:pPr algn="ctr"/>
            <a:r>
              <a:rPr lang="en-IN" sz="2800" b="1" dirty="0">
                <a:latin typeface="Arial" panose="020B0604020202020204" pitchFamily="34" charset="0"/>
                <a:cs typeface="Arial" panose="020B0604020202020204" pitchFamily="34" charset="0"/>
              </a:rPr>
              <a:t>Overview of Rights Issue</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Application Process</a:t>
            </a:r>
          </a:p>
        </p:txBody>
      </p:sp>
      <p:sp>
        <p:nvSpPr>
          <p:cNvPr id="17" name="Rectangle 16"/>
          <p:cNvSpPr>
            <a:spLocks noChangeArrowheads="1"/>
          </p:cNvSpPr>
          <p:nvPr/>
        </p:nvSpPr>
        <p:spPr bwMode="auto">
          <a:xfrm>
            <a:off x="3827417" y="1180652"/>
            <a:ext cx="2860765" cy="358588"/>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IN" sz="1400" b="1" dirty="0">
                <a:solidFill>
                  <a:schemeClr val="bg1"/>
                </a:solidFill>
                <a:latin typeface="Arial" panose="020B0604020202020204" pitchFamily="34" charset="0"/>
                <a:cs typeface="Arial" panose="020B0604020202020204" pitchFamily="34" charset="0"/>
              </a:rPr>
              <a:t>How to Apply in a Rights Issue?</a:t>
            </a:r>
          </a:p>
        </p:txBody>
      </p:sp>
      <p:sp>
        <p:nvSpPr>
          <p:cNvPr id="18" name="Rectangle 17"/>
          <p:cNvSpPr>
            <a:spLocks noChangeArrowheads="1"/>
          </p:cNvSpPr>
          <p:nvPr/>
        </p:nvSpPr>
        <p:spPr bwMode="auto">
          <a:xfrm>
            <a:off x="825819" y="1812105"/>
            <a:ext cx="4231664" cy="444706"/>
          </a:xfrm>
          <a:prstGeom prst="rect">
            <a:avLst/>
          </a:prstGeom>
          <a:solidFill>
            <a:schemeClr val="accent1">
              <a:lumMod val="50000"/>
            </a:schemeClr>
          </a:solidFill>
          <a:ln>
            <a:solidFill>
              <a:schemeClr val="accent1">
                <a:lumMod val="50000"/>
              </a:schemeClr>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200" b="1" dirty="0">
                <a:latin typeface="Arial" panose="020B0604020202020204" pitchFamily="34" charset="0"/>
                <a:cs typeface="Arial" panose="020B0604020202020204" pitchFamily="34" charset="0"/>
              </a:rPr>
              <a:t>Apply Through ASBA</a:t>
            </a:r>
            <a:endParaRPr lang="en-IN" sz="1200" b="1" dirty="0">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792318" y="3535782"/>
            <a:ext cx="2041784" cy="381176"/>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Physical ASBA</a:t>
            </a:r>
            <a:endParaRPr lang="en-IN" sz="1400" b="1" dirty="0">
              <a:latin typeface="Arial" panose="020B0604020202020204" pitchFamily="34" charset="0"/>
              <a:cs typeface="Arial" panose="020B0604020202020204" pitchFamily="34" charset="0"/>
            </a:endParaRPr>
          </a:p>
        </p:txBody>
      </p:sp>
      <p:sp>
        <p:nvSpPr>
          <p:cNvPr id="25" name="Rectangle 24"/>
          <p:cNvSpPr>
            <a:spLocks noChangeArrowheads="1"/>
          </p:cNvSpPr>
          <p:nvPr/>
        </p:nvSpPr>
        <p:spPr bwMode="auto">
          <a:xfrm>
            <a:off x="3014649" y="3535782"/>
            <a:ext cx="2041784" cy="381176"/>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400" b="1" dirty="0">
                <a:latin typeface="Arial" panose="020B0604020202020204" pitchFamily="34" charset="0"/>
                <a:cs typeface="Arial" panose="020B0604020202020204" pitchFamily="34" charset="0"/>
              </a:rPr>
              <a:t>Online ASBA</a:t>
            </a:r>
            <a:endParaRPr lang="en-IN" sz="1400" b="1" dirty="0">
              <a:latin typeface="Arial" panose="020B0604020202020204" pitchFamily="34" charset="0"/>
              <a:cs typeface="Arial" panose="020B0604020202020204" pitchFamily="34" charset="0"/>
            </a:endParaRPr>
          </a:p>
        </p:txBody>
      </p:sp>
      <p:sp>
        <p:nvSpPr>
          <p:cNvPr id="26" name="Rectangle 25"/>
          <p:cNvSpPr/>
          <p:nvPr/>
        </p:nvSpPr>
        <p:spPr>
          <a:xfrm>
            <a:off x="825819" y="2263914"/>
            <a:ext cx="4230615" cy="976512"/>
          </a:xfrm>
          <a:prstGeom prst="rect">
            <a:avLst/>
          </a:prstGeom>
          <a:ln>
            <a:solidFill>
              <a:schemeClr val="accent1"/>
            </a:solidFill>
          </a:ln>
        </p:spPr>
        <p:txBody>
          <a:bodyPr wrap="square">
            <a:noAutofit/>
          </a:bodyPr>
          <a:lstStyle/>
          <a:p>
            <a:pPr marL="152479" indent="-152479">
              <a:lnSpc>
                <a:spcPct val="125000"/>
              </a:lnSpc>
              <a:buFont typeface="Arial" panose="020B0604020202020204" pitchFamily="34" charset="0"/>
              <a:buChar char="•"/>
            </a:pPr>
            <a:r>
              <a:rPr lang="en-US" sz="1000" dirty="0">
                <a:cs typeface="Arial" panose="020B0604020202020204" pitchFamily="34" charset="0"/>
              </a:rPr>
              <a:t>Application money remains in Applicant’s bank account till allotment</a:t>
            </a:r>
          </a:p>
          <a:p>
            <a:pPr marL="152479" indent="-152479">
              <a:lnSpc>
                <a:spcPct val="125000"/>
              </a:lnSpc>
              <a:buFont typeface="Arial" panose="020B0604020202020204" pitchFamily="34" charset="0"/>
              <a:buChar char="•"/>
            </a:pPr>
            <a:r>
              <a:rPr lang="en-US" sz="1000" dirty="0">
                <a:cs typeface="Arial" panose="020B0604020202020204" pitchFamily="34" charset="0"/>
              </a:rPr>
              <a:t>List of SCSBs available at: </a:t>
            </a:r>
            <a:r>
              <a:rPr lang="en-US" sz="1000" dirty="0">
                <a:solidFill>
                  <a:srgbClr val="002060"/>
                </a:solidFill>
                <a:cs typeface="Arial" panose="020B0604020202020204" pitchFamily="34" charset="0"/>
                <a:hlinkClick r:id="rId2">
                  <a:extLst>
                    <a:ext uri="{A12FA001-AC4F-418D-AE19-62706E023703}">
                      <ahyp:hlinkClr xmlns:ahyp="http://schemas.microsoft.com/office/drawing/2018/hyperlinkcolor" xmlns="" val="tx"/>
                    </a:ext>
                  </a:extLst>
                </a:hlinkClick>
              </a:rPr>
              <a:t>https://www.sebi.gov.in/sebiweb/other/OtherAction.do?doRecognisedFpi=yes&amp;intmId=34</a:t>
            </a:r>
            <a:endParaRPr lang="en-US" sz="1000" dirty="0">
              <a:solidFill>
                <a:srgbClr val="002060"/>
              </a:solidFill>
              <a:cs typeface="Arial" panose="020B0604020202020204" pitchFamily="34" charset="0"/>
            </a:endParaRPr>
          </a:p>
        </p:txBody>
      </p:sp>
      <p:sp>
        <p:nvSpPr>
          <p:cNvPr id="29" name="Rectangle 28"/>
          <p:cNvSpPr>
            <a:spLocks noChangeArrowheads="1"/>
          </p:cNvSpPr>
          <p:nvPr/>
        </p:nvSpPr>
        <p:spPr bwMode="auto">
          <a:xfrm>
            <a:off x="792839" y="3916960"/>
            <a:ext cx="2041264" cy="1784165"/>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31765" bIns="55020" anchor="ctr"/>
          <a:lstStyle/>
          <a:p>
            <a:pPr marL="151287" indent="-151287">
              <a:lnSpc>
                <a:spcPct val="110000"/>
              </a:lnSpc>
              <a:buFont typeface="Arial" panose="020B0604020202020204" pitchFamily="34" charset="0"/>
              <a:buChar char="•"/>
            </a:pPr>
            <a:r>
              <a:rPr lang="en-US" sz="1000" dirty="0">
                <a:cs typeface="Arial" panose="020B0604020202020204" pitchFamily="34" charset="0"/>
              </a:rPr>
              <a:t>Application Form to be printed, filled-in and submitted to the Designated Branches of the SCSBs</a:t>
            </a:r>
          </a:p>
          <a:p>
            <a:pPr algn="l">
              <a:lnSpc>
                <a:spcPct val="110000"/>
              </a:lnSpc>
            </a:pPr>
            <a:endParaRPr lang="en-US" sz="1000" dirty="0">
              <a:cs typeface="Arial" panose="020B0604020202020204" pitchFamily="34" charset="0"/>
            </a:endParaRPr>
          </a:p>
          <a:p>
            <a:pPr marL="151287" indent="-151287">
              <a:lnSpc>
                <a:spcPct val="110000"/>
              </a:lnSpc>
              <a:buFont typeface="Arial" panose="020B0604020202020204" pitchFamily="34" charset="0"/>
              <a:buChar char="•"/>
            </a:pPr>
            <a:r>
              <a:rPr lang="en-IN" sz="1000" dirty="0">
                <a:cs typeface="Arial" panose="020B0604020202020204" pitchFamily="34" charset="0"/>
              </a:rPr>
              <a:t>Applicants can also submit a </a:t>
            </a:r>
            <a:r>
              <a:rPr lang="en-IN" sz="1000" u="sng" dirty="0">
                <a:cs typeface="Arial" panose="020B0604020202020204" pitchFamily="34" charset="0"/>
              </a:rPr>
              <a:t>Plain Paper Application </a:t>
            </a:r>
            <a:r>
              <a:rPr lang="en-IN" sz="1000" dirty="0">
                <a:cs typeface="Arial" panose="020B0604020202020204" pitchFamily="34" charset="0"/>
              </a:rPr>
              <a:t>to the Designated Branches of the SCSB</a:t>
            </a:r>
            <a:endParaRPr lang="en-IN" sz="1000" b="1" dirty="0">
              <a:cs typeface="Arial" panose="020B0604020202020204" pitchFamily="34" charset="0"/>
            </a:endParaRPr>
          </a:p>
        </p:txBody>
      </p:sp>
      <p:sp>
        <p:nvSpPr>
          <p:cNvPr id="30" name="Rectangle 29"/>
          <p:cNvSpPr>
            <a:spLocks noChangeArrowheads="1"/>
          </p:cNvSpPr>
          <p:nvPr/>
        </p:nvSpPr>
        <p:spPr bwMode="auto">
          <a:xfrm>
            <a:off x="3015169" y="3918303"/>
            <a:ext cx="2041264" cy="1782820"/>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31765" bIns="55020" anchor="ctr"/>
          <a:lstStyle/>
          <a:p>
            <a:pPr marL="151287" indent="-151287">
              <a:lnSpc>
                <a:spcPct val="110000"/>
              </a:lnSpc>
              <a:buFont typeface="Arial" panose="020B0604020202020204" pitchFamily="34" charset="0"/>
              <a:buChar char="•"/>
            </a:pPr>
            <a:r>
              <a:rPr lang="en-US" sz="1000" dirty="0">
                <a:cs typeface="Arial" panose="020B0604020202020204" pitchFamily="34" charset="0"/>
              </a:rPr>
              <a:t>Online/ electronic application through using the website of the SCSBs (if made available by such SCSB)</a:t>
            </a:r>
          </a:p>
          <a:p>
            <a:pPr marL="151287" indent="-151287">
              <a:lnSpc>
                <a:spcPct val="110000"/>
              </a:lnSpc>
              <a:buFont typeface="Arial" panose="020B0604020202020204" pitchFamily="34" charset="0"/>
              <a:buChar char="•"/>
            </a:pPr>
            <a:endParaRPr lang="en-US" sz="1000" b="1" dirty="0">
              <a:cs typeface="Arial" panose="020B0604020202020204" pitchFamily="34" charset="0"/>
            </a:endParaRPr>
          </a:p>
          <a:p>
            <a:pPr marL="151287" indent="-151287">
              <a:lnSpc>
                <a:spcPct val="110000"/>
              </a:lnSpc>
              <a:buFont typeface="Arial" panose="020B0604020202020204" pitchFamily="34" charset="0"/>
              <a:buChar char="•"/>
            </a:pPr>
            <a:r>
              <a:rPr lang="en-US" sz="1000" dirty="0" smtClean="0">
                <a:cs typeface="Arial" panose="020B0604020202020204" pitchFamily="34" charset="0"/>
              </a:rPr>
              <a:t>Check </a:t>
            </a:r>
            <a:r>
              <a:rPr lang="en-US" sz="1000" dirty="0">
                <a:cs typeface="Arial" panose="020B0604020202020204" pitchFamily="34" charset="0"/>
              </a:rPr>
              <a:t>with your SCSB if it offers an online facility for making application in a Rights Issue</a:t>
            </a:r>
            <a:endParaRPr lang="en-IN" sz="1000" dirty="0">
              <a:cs typeface="Arial" panose="020B0604020202020204" pitchFamily="34" charset="0"/>
            </a:endParaRPr>
          </a:p>
        </p:txBody>
      </p:sp>
      <p:cxnSp>
        <p:nvCxnSpPr>
          <p:cNvPr id="5" name="Elbow Connector 4"/>
          <p:cNvCxnSpPr>
            <a:stCxn id="17" idx="2"/>
            <a:endCxn id="18" idx="0"/>
          </p:cNvCxnSpPr>
          <p:nvPr/>
        </p:nvCxnSpPr>
        <p:spPr bwMode="auto">
          <a:xfrm rot="5400000">
            <a:off x="3963294" y="517598"/>
            <a:ext cx="272865" cy="231614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Elbow Connector 6"/>
          <p:cNvCxnSpPr>
            <a:stCxn id="17" idx="2"/>
            <a:endCxn id="28" idx="0"/>
          </p:cNvCxnSpPr>
          <p:nvPr/>
        </p:nvCxnSpPr>
        <p:spPr bwMode="auto">
          <a:xfrm rot="16200000" flipH="1">
            <a:off x="6155283" y="641757"/>
            <a:ext cx="272865" cy="2067830"/>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lbow Connector 31"/>
          <p:cNvCxnSpPr>
            <a:stCxn id="26" idx="2"/>
            <a:endCxn id="24" idx="0"/>
          </p:cNvCxnSpPr>
          <p:nvPr/>
        </p:nvCxnSpPr>
        <p:spPr bwMode="auto">
          <a:xfrm rot="5400000">
            <a:off x="2229491" y="2824148"/>
            <a:ext cx="295355" cy="1127915"/>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lbow Connector 33"/>
          <p:cNvCxnSpPr>
            <a:stCxn id="26" idx="2"/>
            <a:endCxn id="25" idx="0"/>
          </p:cNvCxnSpPr>
          <p:nvPr/>
        </p:nvCxnSpPr>
        <p:spPr bwMode="auto">
          <a:xfrm rot="16200000" flipH="1">
            <a:off x="3340656" y="2840898"/>
            <a:ext cx="295355" cy="1094415"/>
          </a:xfrm>
          <a:prstGeom prst="bentConnector3">
            <a:avLst/>
          </a:prstGeom>
          <a:solidFill>
            <a:schemeClr val="accent1"/>
          </a:solidFill>
          <a:ln w="19050" cap="flat" cmpd="sng" algn="ctr">
            <a:solidFill>
              <a:srgbClr val="1F317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819193" y="5871052"/>
            <a:ext cx="8347765" cy="412941"/>
          </a:xfrm>
          <a:prstGeom prst="rect">
            <a:avLst/>
          </a:prstGeom>
          <a:solidFill>
            <a:schemeClr val="accent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0"/>
          <a:lstStyle/>
          <a:p>
            <a:pPr>
              <a:lnSpc>
                <a:spcPct val="110000"/>
              </a:lnSpc>
            </a:pPr>
            <a:r>
              <a:rPr lang="en-IN" sz="1050" b="1" dirty="0"/>
              <a:t>Investors can make payment only using bank account held in their own name - Third-party payments would not be accepted</a:t>
            </a:r>
          </a:p>
          <a:p>
            <a:pPr>
              <a:lnSpc>
                <a:spcPct val="110000"/>
              </a:lnSpc>
            </a:pPr>
            <a:r>
              <a:rPr lang="en-IN" sz="1050" b="1" dirty="0"/>
              <a:t>An application cannot be made by cash/ cheque</a:t>
            </a:r>
          </a:p>
        </p:txBody>
      </p:sp>
      <p:sp>
        <p:nvSpPr>
          <p:cNvPr id="28" name="Rectangle 27"/>
          <p:cNvSpPr>
            <a:spLocks noChangeArrowheads="1"/>
          </p:cNvSpPr>
          <p:nvPr/>
        </p:nvSpPr>
        <p:spPr bwMode="auto">
          <a:xfrm>
            <a:off x="5507834" y="1812105"/>
            <a:ext cx="3635592" cy="444706"/>
          </a:xfrm>
          <a:prstGeom prst="rect">
            <a:avLst/>
          </a:prstGeom>
          <a:solidFill>
            <a:schemeClr val="accent1">
              <a:lumMod val="50000"/>
            </a:schemeClr>
          </a:solidFill>
          <a:ln>
            <a:solidFill>
              <a:schemeClr val="accent1">
                <a:lumMod val="50000"/>
              </a:schemeClr>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25000"/>
              </a:lnSpc>
            </a:pPr>
            <a:r>
              <a:rPr lang="en-US" sz="1200" b="1" dirty="0">
                <a:latin typeface="Arial" panose="020B0604020202020204" pitchFamily="34" charset="0"/>
                <a:cs typeface="Arial" panose="020B0604020202020204" pitchFamily="34" charset="0"/>
              </a:rPr>
              <a:t>Apply Through Registrar’s Web based  Portal (R-WAP)*</a:t>
            </a:r>
            <a:endParaRPr lang="en-IN" sz="1200" b="1" dirty="0">
              <a:latin typeface="Arial" panose="020B0604020202020204" pitchFamily="34" charset="0"/>
              <a:cs typeface="Arial" panose="020B0604020202020204" pitchFamily="34" charset="0"/>
            </a:endParaRPr>
          </a:p>
        </p:txBody>
      </p:sp>
      <p:sp>
        <p:nvSpPr>
          <p:cNvPr id="31" name="Rectangle 30"/>
          <p:cNvSpPr>
            <a:spLocks noChangeArrowheads="1"/>
          </p:cNvSpPr>
          <p:nvPr/>
        </p:nvSpPr>
        <p:spPr bwMode="auto">
          <a:xfrm>
            <a:off x="5493511" y="3535782"/>
            <a:ext cx="3649916" cy="1813752"/>
          </a:xfrm>
          <a:prstGeom prst="rect">
            <a:avLst/>
          </a:prstGeom>
          <a:solidFill>
            <a:srgbClr val="EDF4F9"/>
          </a:solidFill>
          <a:ln w="3175">
            <a:solidFill>
              <a:schemeClr val="bg1">
                <a:lumMod val="9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t"/>
          <a:lstStyle/>
          <a:p>
            <a:pPr marL="152479" indent="-152479" defTabSz="872500">
              <a:lnSpc>
                <a:spcPct val="110000"/>
              </a:lnSpc>
              <a:spcBef>
                <a:spcPts val="88"/>
              </a:spcBef>
              <a:spcAft>
                <a:spcPts val="176"/>
              </a:spcAft>
              <a:buClr>
                <a:prstClr val="black"/>
              </a:buClr>
              <a:buFont typeface="Arial" panose="020B0604020202020204" pitchFamily="34" charset="0"/>
              <a:buChar char="•"/>
            </a:pPr>
            <a:r>
              <a:rPr lang="en-US" sz="1000" dirty="0">
                <a:cs typeface="Arial" panose="020B0604020202020204" pitchFamily="34" charset="0"/>
              </a:rPr>
              <a:t>Special online application facility created by the Registrar to the Issue</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IN" sz="1000" dirty="0">
                <a:cs typeface="Arial" panose="020B0604020202020204" pitchFamily="34" charset="0"/>
              </a:rPr>
              <a:t>Applicants to Log into Registrar’s web based portal (details will be available in LOF and Application Form) </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IN" sz="1000" dirty="0">
                <a:cs typeface="Arial" panose="020B0604020202020204" pitchFamily="34" charset="0"/>
              </a:rPr>
              <a:t>Submit online form using R-WAP and make payment through net banking or UPI (as applicable)</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IN" sz="1000" dirty="0">
                <a:cs typeface="Arial" panose="020B0604020202020204" pitchFamily="34" charset="0"/>
              </a:rPr>
              <a:t>Online acknowledgment upon successful completion</a:t>
            </a:r>
          </a:p>
          <a:p>
            <a:pPr marL="152479" indent="-152479" defTabSz="872500">
              <a:lnSpc>
                <a:spcPct val="110000"/>
              </a:lnSpc>
              <a:spcBef>
                <a:spcPts val="88"/>
              </a:spcBef>
              <a:spcAft>
                <a:spcPts val="176"/>
              </a:spcAft>
              <a:buClr>
                <a:prstClr val="black"/>
              </a:buClr>
              <a:buFont typeface="Arial" panose="020B0604020202020204" pitchFamily="34" charset="0"/>
              <a:buChar char="•"/>
            </a:pPr>
            <a:r>
              <a:rPr lang="en-US" sz="1000" dirty="0">
                <a:cs typeface="Arial" panose="020B0604020202020204" pitchFamily="34" charset="0"/>
              </a:rPr>
              <a:t>May only be available for Resident Investors (check LOF/ Application Form doe further details)</a:t>
            </a:r>
            <a:endParaRPr lang="en-IN" sz="1000" dirty="0">
              <a:cs typeface="Arial" panose="020B0604020202020204" pitchFamily="34" charset="0"/>
            </a:endParaRPr>
          </a:p>
        </p:txBody>
      </p:sp>
      <p:sp>
        <p:nvSpPr>
          <p:cNvPr id="33" name="Rectangle 32"/>
          <p:cNvSpPr/>
          <p:nvPr/>
        </p:nvSpPr>
        <p:spPr>
          <a:xfrm>
            <a:off x="5498214" y="2263914"/>
            <a:ext cx="3640511" cy="976512"/>
          </a:xfrm>
          <a:prstGeom prst="rect">
            <a:avLst/>
          </a:prstGeom>
          <a:ln>
            <a:solidFill>
              <a:schemeClr val="accent1"/>
            </a:solidFill>
          </a:ln>
        </p:spPr>
        <p:txBody>
          <a:bodyPr wrap="square">
            <a:noAutofit/>
          </a:bodyPr>
          <a:lstStyle/>
          <a:p>
            <a:pPr marL="152479" indent="-152479">
              <a:lnSpc>
                <a:spcPct val="110000"/>
              </a:lnSpc>
              <a:buFont typeface="Arial" panose="020B0604020202020204" pitchFamily="34" charset="0"/>
              <a:buChar char="•"/>
            </a:pPr>
            <a:r>
              <a:rPr lang="en-US" sz="1000" dirty="0">
                <a:cs typeface="Arial" panose="020B0604020202020204" pitchFamily="34" charset="0"/>
              </a:rPr>
              <a:t>Application money gets debited from Applicant’s bank account</a:t>
            </a:r>
          </a:p>
          <a:p>
            <a:pPr marL="152479" indent="-152479">
              <a:lnSpc>
                <a:spcPct val="110000"/>
              </a:lnSpc>
              <a:buFont typeface="Arial" panose="020B0604020202020204" pitchFamily="34" charset="0"/>
              <a:buChar char="•"/>
            </a:pPr>
            <a:r>
              <a:rPr lang="en-US" sz="1000" dirty="0">
                <a:cs typeface="Arial" panose="020B0604020202020204" pitchFamily="34" charset="0"/>
              </a:rPr>
              <a:t>Please note that the R-WAP procedure may vary; Investors are requested to check the LOF and Application Form of the relevant Rights Issue</a:t>
            </a:r>
          </a:p>
        </p:txBody>
      </p:sp>
      <p:sp>
        <p:nvSpPr>
          <p:cNvPr id="35" name="Isosceles Triangle 34"/>
          <p:cNvSpPr/>
          <p:nvPr/>
        </p:nvSpPr>
        <p:spPr bwMode="auto">
          <a:xfrm rot="10800000">
            <a:off x="5930265" y="3278923"/>
            <a:ext cx="2776406" cy="218365"/>
          </a:xfrm>
          <a:prstGeom prst="triangle">
            <a:avLst/>
          </a:prstGeom>
          <a:gradFill flip="none" rotWithShape="0">
            <a:gsLst>
              <a:gs pos="0">
                <a:srgbClr val="1F317F"/>
              </a:gs>
              <a:gs pos="100000">
                <a:schemeClr val="bg1"/>
              </a:gs>
            </a:gsLst>
            <a:lin ang="16200000" scaled="1"/>
            <a:tileRect/>
          </a:gradFill>
          <a:ln w="9525">
            <a:noFill/>
            <a:miter lim="800000"/>
            <a:headEnd/>
            <a:tailEnd/>
          </a:ln>
          <a:effectLst/>
        </p:spPr>
        <p:txBody>
          <a:bodyPr/>
          <a:lstStyle/>
          <a:p>
            <a:pPr defTabSz="806773" eaLnBrk="0" hangingPunct="0"/>
            <a:endParaRPr lang="en-IN" sz="1000" dirty="0">
              <a:solidFill>
                <a:srgbClr val="000000"/>
              </a:solidFill>
              <a:cs typeface="Arial" panose="020B0604020202020204" pitchFamily="34" charset="0"/>
            </a:endParaRPr>
          </a:p>
        </p:txBody>
      </p:sp>
      <p:sp>
        <p:nvSpPr>
          <p:cNvPr id="36" name="AutoShape 3"/>
          <p:cNvSpPr>
            <a:spLocks noChangeArrowheads="1"/>
          </p:cNvSpPr>
          <p:nvPr/>
        </p:nvSpPr>
        <p:spPr bwMode="auto">
          <a:xfrm>
            <a:off x="5494336" y="5433658"/>
            <a:ext cx="3649091" cy="372782"/>
          </a:xfrm>
          <a:prstGeom prst="bevel">
            <a:avLst>
              <a:gd name="adj" fmla="val 6944"/>
            </a:avLst>
          </a:prstGeom>
          <a:solidFill>
            <a:srgbClr val="1F317F"/>
          </a:solidFill>
          <a:ln>
            <a:noFill/>
          </a:ln>
        </p:spPr>
        <p:txBody>
          <a:bodyPr lIns="80291" tIns="40144" rIns="80291" bIns="40144" anchor="ctr"/>
          <a:lstStyle/>
          <a:p>
            <a:r>
              <a:rPr lang="en-IN" sz="1100" b="1" dirty="0">
                <a:solidFill>
                  <a:schemeClr val="bg1"/>
                </a:solidFill>
                <a:cs typeface="Arial" panose="020B0604020202020204" pitchFamily="34" charset="0"/>
              </a:rPr>
              <a:t>*Currently available only for Rights Issues opening on or before December 31, 2020</a:t>
            </a:r>
          </a:p>
        </p:txBody>
      </p:sp>
      <p:cxnSp>
        <p:nvCxnSpPr>
          <p:cNvPr id="9" name="Curved Connector 8"/>
          <p:cNvCxnSpPr/>
          <p:nvPr/>
        </p:nvCxnSpPr>
        <p:spPr>
          <a:xfrm rot="16200000" flipH="1">
            <a:off x="7291196" y="3744288"/>
            <a:ext cx="3547409" cy="204115"/>
          </a:xfrm>
          <a:prstGeom prst="curvedConnector4">
            <a:avLst>
              <a:gd name="adj1" fmla="val 47373"/>
              <a:gd name="adj2" fmla="val 224678"/>
            </a:avLst>
          </a:prstGeom>
          <a:ln>
            <a:tailEnd type="triangle"/>
          </a:ln>
        </p:spPr>
        <p:style>
          <a:lnRef idx="1">
            <a:schemeClr val="dk1"/>
          </a:lnRef>
          <a:fillRef idx="0">
            <a:schemeClr val="dk1"/>
          </a:fillRef>
          <a:effectRef idx="0">
            <a:schemeClr val="dk1"/>
          </a:effectRef>
          <a:fontRef idx="minor">
            <a:schemeClr val="tx1"/>
          </a:fontRef>
        </p:style>
      </p:cxnSp>
      <p:sp>
        <p:nvSpPr>
          <p:cNvPr id="2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19</a:t>
            </a:r>
            <a:endParaRPr lang="en-IN" sz="1000" b="0" strike="noStrike" spc="-1" dirty="0">
              <a:solidFill>
                <a:schemeClr val="bg1"/>
              </a:solidFill>
              <a:latin typeface="Arial"/>
            </a:endParaRPr>
          </a:p>
        </p:txBody>
      </p:sp>
      <p:pic>
        <p:nvPicPr>
          <p:cNvPr id="37" name="Picture 3"/>
          <p:cNvPicPr/>
          <p:nvPr/>
        </p:nvPicPr>
        <p:blipFill>
          <a:blip r:embed="rId3"/>
          <a:stretch/>
        </p:blipFill>
        <p:spPr>
          <a:xfrm>
            <a:off x="8876400" y="0"/>
            <a:ext cx="1029600" cy="803880"/>
          </a:xfrm>
          <a:prstGeom prst="rect">
            <a:avLst/>
          </a:prstGeom>
          <a:ln>
            <a:noFill/>
          </a:ln>
        </p:spPr>
      </p:pic>
      <p:sp>
        <p:nvSpPr>
          <p:cNvPr id="38" name="TextBox 3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5977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DISCLAIMER</a:t>
            </a:r>
            <a:endParaRPr lang="en-IN" sz="2800" b="0" strike="noStrike" spc="-1" dirty="0">
              <a:latin typeface="Arial"/>
            </a:endParaRPr>
          </a:p>
        </p:txBody>
      </p:sp>
      <p:sp>
        <p:nvSpPr>
          <p:cNvPr id="170" name="CustomShape 2"/>
          <p:cNvSpPr/>
          <p:nvPr/>
        </p:nvSpPr>
        <p:spPr>
          <a:xfrm>
            <a:off x="256320" y="1015740"/>
            <a:ext cx="915372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gn="just">
              <a:lnSpc>
                <a:spcPct val="100000"/>
              </a:lnSpc>
              <a:spcBef>
                <a:spcPts val="1400"/>
              </a:spcBef>
              <a:buClr>
                <a:srgbClr val="000000"/>
              </a:buClr>
              <a:buFont typeface="Wingdings" charset="2"/>
              <a:buChar char=""/>
            </a:pPr>
            <a:r>
              <a:rPr lang="en-US" spc="-1" dirty="0"/>
              <a:t>The information contained in this material is for only educational and awareness purposes related to securities </a:t>
            </a:r>
            <a:r>
              <a:rPr lang="en-US" spc="-1" dirty="0" smtClean="0"/>
              <a:t>market </a:t>
            </a:r>
            <a:r>
              <a:rPr lang="en-US" spc="-1" dirty="0"/>
              <a:t>and shall be used for non-profitable educational and awareness activities for general </a:t>
            </a:r>
            <a:r>
              <a:rPr lang="en-US" spc="-1" dirty="0" smtClean="0"/>
              <a:t>public.</a:t>
            </a:r>
            <a:endParaRPr lang="en-US" spc="-1" dirty="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No </a:t>
            </a:r>
            <a:r>
              <a:rPr lang="en-US" spc="-1" dirty="0"/>
              <a:t>part of this material can be reproduced or copied in any form or by any means or reproduced on any disc, tape, perforate media or other information storage device, etc. without acknowledging the SEBI or Stock </a:t>
            </a:r>
            <a:r>
              <a:rPr lang="en-US" spc="-1" dirty="0" smtClean="0"/>
              <a:t>Exchanges </a:t>
            </a:r>
            <a:r>
              <a:rPr lang="en-US" spc="-1" dirty="0"/>
              <a:t>or Depositories.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SEBI </a:t>
            </a:r>
            <a:r>
              <a:rPr lang="en-US" spc="-1" dirty="0"/>
              <a:t>or Stock </a:t>
            </a:r>
            <a:r>
              <a:rPr lang="en-US" spc="-1" dirty="0" smtClean="0"/>
              <a:t>Exchanges </a:t>
            </a:r>
            <a:r>
              <a:rPr lang="en-US" spc="-1" dirty="0"/>
              <a:t>or Depositories shall not be responsible for any damage or loss to any </a:t>
            </a:r>
            <a:r>
              <a:rPr lang="en-US" spc="-1" dirty="0" smtClean="0"/>
              <a:t>one </a:t>
            </a:r>
            <a:r>
              <a:rPr lang="en-US" spc="-1" dirty="0"/>
              <a:t>of any </a:t>
            </a:r>
            <a:r>
              <a:rPr lang="en-US" spc="-1" dirty="0" smtClean="0"/>
              <a:t>manner, </a:t>
            </a:r>
            <a:r>
              <a:rPr lang="en-US" spc="-1" dirty="0"/>
              <a:t>from use of this material.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Every </a:t>
            </a:r>
            <a:r>
              <a:rPr lang="en-US" spc="-1" dirty="0"/>
              <a:t>effort has been made to avoid errors or omissions in this material</a:t>
            </a:r>
            <a:r>
              <a:rPr lang="en-US" spc="-1" dirty="0" smtClean="0"/>
              <a:t>. </a:t>
            </a:r>
            <a:r>
              <a:rPr lang="en-US" spc="-1" dirty="0"/>
              <a:t>For recent market developments and initiatives, readers are requested to refer to recent laws, guidelines, directives framed thereunder and other relevant documents, as being declared from time to time. For any suggestions or feedback, you may send the same to </a:t>
            </a:r>
            <a:r>
              <a:rPr lang="en-US" spc="-1" dirty="0" smtClean="0">
                <a:hlinkClick r:id="rId2"/>
              </a:rPr>
              <a:t>visitsebi@sebi.gov.in</a:t>
            </a:r>
            <a:r>
              <a:rPr lang="en-US" spc="-1" dirty="0" smtClean="0"/>
              <a:t>.</a:t>
            </a:r>
          </a:p>
          <a:p>
            <a:pPr marL="720" algn="just">
              <a:lnSpc>
                <a:spcPct val="100000"/>
              </a:lnSpc>
              <a:spcBef>
                <a:spcPts val="1400"/>
              </a:spcBef>
              <a:buClr>
                <a:srgbClr val="000000"/>
              </a:buClr>
            </a:pPr>
            <a:r>
              <a:rPr lang="en-US" spc="-1" dirty="0" smtClean="0"/>
              <a:t> </a:t>
            </a:r>
          </a:p>
          <a:p>
            <a:pPr marL="343080" indent="-342360" algn="just">
              <a:lnSpc>
                <a:spcPct val="100000"/>
              </a:lnSpc>
              <a:spcBef>
                <a:spcPts val="1400"/>
              </a:spcBef>
              <a:buClr>
                <a:srgbClr val="000000"/>
              </a:buClr>
              <a:buFont typeface="Wingdings" charset="2"/>
              <a:buChar char=""/>
            </a:pPr>
            <a:endParaRPr lang="en-US" spc="-1"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1422135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995" y="3698"/>
            <a:ext cx="8153400" cy="990600"/>
          </a:xfrm>
        </p:spPr>
        <p:txBody>
          <a:bodyPr>
            <a:normAutofit/>
          </a:bodyPr>
          <a:lstStyle/>
          <a:p>
            <a:pPr algn="ctr">
              <a:lnSpc>
                <a:spcPct val="90000"/>
              </a:lnSpc>
            </a:pPr>
            <a:r>
              <a:rPr lang="en-IN" sz="2800" b="1" dirty="0">
                <a:latin typeface="Arial" panose="020B0604020202020204" pitchFamily="34" charset="0"/>
                <a:cs typeface="Arial" panose="020B0604020202020204" pitchFamily="34" charset="0"/>
              </a:rPr>
              <a:t>Participation in Rights Issue</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by Shareholders holding Physical Shares</a:t>
            </a:r>
          </a:p>
        </p:txBody>
      </p:sp>
      <p:sp>
        <p:nvSpPr>
          <p:cNvPr id="40" name="TextBox 39"/>
          <p:cNvSpPr txBox="1"/>
          <p:nvPr/>
        </p:nvSpPr>
        <p:spPr>
          <a:xfrm>
            <a:off x="723000" y="6006849"/>
            <a:ext cx="8372395" cy="230832"/>
          </a:xfrm>
          <a:prstGeom prst="rect">
            <a:avLst/>
          </a:prstGeom>
          <a:noFill/>
        </p:spPr>
        <p:txBody>
          <a:bodyPr wrap="square" lIns="0" rtlCol="0">
            <a:spAutoFit/>
          </a:bodyPr>
          <a:lstStyle/>
          <a:p>
            <a:pPr algn="l"/>
            <a:r>
              <a:rPr lang="en-IN" sz="900" dirty="0">
                <a:cs typeface="Arial" panose="020B0604020202020204" pitchFamily="34" charset="0"/>
              </a:rPr>
              <a:t>* Name(s), Indian address, email address, contact details and details of demat account along with copy of self attested PAN and self-attested client master sheet</a:t>
            </a:r>
          </a:p>
        </p:txBody>
      </p:sp>
      <p:grpSp>
        <p:nvGrpSpPr>
          <p:cNvPr id="4" name="Group 3"/>
          <p:cNvGrpSpPr/>
          <p:nvPr/>
        </p:nvGrpSpPr>
        <p:grpSpPr>
          <a:xfrm>
            <a:off x="768936" y="1017780"/>
            <a:ext cx="8359589" cy="476471"/>
            <a:chOff x="414616" y="1904999"/>
            <a:chExt cx="9246952" cy="522613"/>
          </a:xfrm>
        </p:grpSpPr>
        <p:sp>
          <p:nvSpPr>
            <p:cNvPr id="10" name="Rounded Rectangle 34"/>
            <p:cNvSpPr>
              <a:spLocks noChangeArrowheads="1"/>
            </p:cNvSpPr>
            <p:nvPr/>
          </p:nvSpPr>
          <p:spPr bwMode="auto">
            <a:xfrm>
              <a:off x="2936412" y="1904999"/>
              <a:ext cx="6725156" cy="522613"/>
            </a:xfrm>
            <a:prstGeom prst="rect">
              <a:avLst/>
            </a:prstGeom>
            <a:solidFill>
              <a:srgbClr val="EDF4F9"/>
            </a:solidFill>
            <a:ln>
              <a:solidFill>
                <a:schemeClr val="accent1">
                  <a:lumMod val="75000"/>
                </a:schemeClr>
              </a:solidFill>
              <a:headEnd/>
              <a:tailEnd/>
            </a:ln>
            <a:effectLst/>
          </p:spPr>
          <p:style>
            <a:lnRef idx="1">
              <a:schemeClr val="accent1"/>
            </a:lnRef>
            <a:fillRef idx="3">
              <a:schemeClr val="accent1"/>
            </a:fillRef>
            <a:effectRef idx="2">
              <a:schemeClr val="accent1"/>
            </a:effectRef>
            <a:fontRef idx="minor">
              <a:schemeClr val="lt1"/>
            </a:fontRef>
          </p:style>
          <p:txBody>
            <a:bodyPr lIns="161365" rIns="161365" anchor="ctr"/>
            <a:lstStyle/>
            <a:p>
              <a:pPr defTabSz="872705">
                <a:spcAft>
                  <a:spcPct val="35000"/>
                </a:spcAft>
                <a:buClr>
                  <a:schemeClr val="tx1"/>
                </a:buClr>
              </a:pPr>
              <a:r>
                <a:rPr lang="en-IN" sz="1600" dirty="0" smtClean="0">
                  <a:solidFill>
                    <a:schemeClr val="tx1"/>
                  </a:solidFill>
                  <a:latin typeface="Arial" panose="020B0604020202020204" pitchFamily="34" charset="0"/>
                  <a:cs typeface="Arial" panose="020B0604020202020204" pitchFamily="34" charset="0"/>
                </a:rPr>
                <a:t>Credited </a:t>
              </a:r>
              <a:r>
                <a:rPr lang="en-IN" sz="1600" dirty="0">
                  <a:solidFill>
                    <a:schemeClr val="tx1"/>
                  </a:solidFill>
                  <a:latin typeface="Arial" panose="020B0604020202020204" pitchFamily="34" charset="0"/>
                  <a:cs typeface="Arial" panose="020B0604020202020204" pitchFamily="34" charset="0"/>
                </a:rPr>
                <a:t>to a separate Escrow Demat Account before the opening of the issue</a:t>
              </a:r>
            </a:p>
          </p:txBody>
        </p:sp>
        <p:sp>
          <p:nvSpPr>
            <p:cNvPr id="12" name="Isosceles Triangle 11"/>
            <p:cNvSpPr/>
            <p:nvPr/>
          </p:nvSpPr>
          <p:spPr>
            <a:xfrm rot="5400000">
              <a:off x="2467783" y="2023074"/>
              <a:ext cx="512272" cy="286464"/>
            </a:xfrm>
            <a:prstGeom prst="triangle">
              <a:avLst/>
            </a:prstGeom>
            <a:gradFill flip="none" rotWithShape="1">
              <a:gsLst>
                <a:gs pos="0">
                  <a:srgbClr val="1F317F"/>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dirty="0">
                <a:latin typeface="Arial" panose="020B0604020202020204" pitchFamily="34" charset="0"/>
                <a:cs typeface="Arial" panose="020B0604020202020204" pitchFamily="34" charset="0"/>
              </a:endParaRPr>
            </a:p>
          </p:txBody>
        </p:sp>
        <p:sp>
          <p:nvSpPr>
            <p:cNvPr id="11" name="Rectangle 7"/>
            <p:cNvSpPr>
              <a:spLocks noChangeArrowheads="1"/>
            </p:cNvSpPr>
            <p:nvPr/>
          </p:nvSpPr>
          <p:spPr bwMode="auto">
            <a:xfrm>
              <a:off x="414616" y="1904999"/>
              <a:ext cx="2096811" cy="522613"/>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1"/>
            <a:lstStyle/>
            <a:p>
              <a:pPr>
                <a:lnSpc>
                  <a:spcPct val="110000"/>
                </a:lnSpc>
              </a:pPr>
              <a:r>
                <a:rPr lang="en-IN" sz="1200" b="1" dirty="0">
                  <a:solidFill>
                    <a:schemeClr val="bg1"/>
                  </a:solidFill>
                  <a:latin typeface="Arial" panose="020B0604020202020204" pitchFamily="34" charset="0"/>
                  <a:cs typeface="Arial" panose="020B0604020202020204" pitchFamily="34" charset="0"/>
                </a:rPr>
                <a:t>Credit of REs for Physical Shareholders</a:t>
              </a:r>
            </a:p>
          </p:txBody>
        </p:sp>
      </p:grpSp>
      <p:sp>
        <p:nvSpPr>
          <p:cNvPr id="14" name="TextBox 13"/>
          <p:cNvSpPr txBox="1"/>
          <p:nvPr/>
        </p:nvSpPr>
        <p:spPr>
          <a:xfrm>
            <a:off x="727286" y="1605248"/>
            <a:ext cx="4034118" cy="317647"/>
          </a:xfrm>
          <a:prstGeom prst="rect">
            <a:avLst/>
          </a:prstGeom>
          <a:solidFill>
            <a:schemeClr val="accent2">
              <a:lumMod val="90000"/>
            </a:schemeClr>
          </a:solidFill>
          <a:ln>
            <a:solidFill>
              <a:schemeClr val="accent2"/>
            </a:solidFill>
          </a:ln>
        </p:spPr>
        <p:txBody>
          <a:bodyPr wrap="square" rtlCol="0" anchor="ctr">
            <a:noAutofit/>
          </a:bodyPr>
          <a:lstStyle/>
          <a:p>
            <a:pPr algn="ctr"/>
            <a:r>
              <a:rPr lang="en-US" b="1" dirty="0">
                <a:solidFill>
                  <a:schemeClr val="bg1"/>
                </a:solidFill>
                <a:cs typeface="Arial" panose="020B0604020202020204" pitchFamily="34" charset="0"/>
              </a:rPr>
              <a:t>Option 1</a:t>
            </a:r>
          </a:p>
        </p:txBody>
      </p:sp>
      <p:sp>
        <p:nvSpPr>
          <p:cNvPr id="15" name="TextBox 14"/>
          <p:cNvSpPr txBox="1"/>
          <p:nvPr/>
        </p:nvSpPr>
        <p:spPr>
          <a:xfrm>
            <a:off x="5048467" y="1605248"/>
            <a:ext cx="4034118" cy="317647"/>
          </a:xfrm>
          <a:prstGeom prst="rect">
            <a:avLst/>
          </a:prstGeom>
          <a:solidFill>
            <a:schemeClr val="accent2">
              <a:lumMod val="90000"/>
            </a:schemeClr>
          </a:solidFill>
          <a:ln>
            <a:solidFill>
              <a:schemeClr val="accent2"/>
            </a:solidFill>
          </a:ln>
        </p:spPr>
        <p:txBody>
          <a:bodyPr wrap="square" rtlCol="0" anchor="ctr">
            <a:noAutofit/>
          </a:bodyPr>
          <a:lstStyle/>
          <a:p>
            <a:pPr algn="ctr"/>
            <a:r>
              <a:rPr lang="en-US" b="1" dirty="0">
                <a:solidFill>
                  <a:schemeClr val="bg1"/>
                </a:solidFill>
                <a:cs typeface="Arial" panose="020B0604020202020204" pitchFamily="34" charset="0"/>
              </a:rPr>
              <a:t>Option 2*</a:t>
            </a:r>
          </a:p>
        </p:txBody>
      </p:sp>
      <p:sp>
        <p:nvSpPr>
          <p:cNvPr id="16" name="TextBox 15"/>
          <p:cNvSpPr txBox="1"/>
          <p:nvPr/>
        </p:nvSpPr>
        <p:spPr>
          <a:xfrm>
            <a:off x="727286" y="1983045"/>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a:cs typeface="Arial" panose="020B0604020202020204" pitchFamily="34" charset="0"/>
              </a:rPr>
              <a:t>Physical Shareholder can open a demat account before 2</a:t>
            </a:r>
            <a:r>
              <a:rPr lang="en-IN" sz="1100" dirty="0">
                <a:cs typeface="Arial" panose="020B0604020202020204" pitchFamily="34" charset="0"/>
              </a:rPr>
              <a:t> Working Days prior to issue closing date</a:t>
            </a:r>
            <a:endParaRPr lang="en-US" sz="1100" dirty="0">
              <a:cs typeface="Arial" panose="020B0604020202020204" pitchFamily="34" charset="0"/>
            </a:endParaRPr>
          </a:p>
        </p:txBody>
      </p:sp>
      <p:sp>
        <p:nvSpPr>
          <p:cNvPr id="17" name="TextBox 16"/>
          <p:cNvSpPr txBox="1"/>
          <p:nvPr/>
        </p:nvSpPr>
        <p:spPr>
          <a:xfrm>
            <a:off x="5048467" y="1983045"/>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a:cs typeface="Arial" panose="020B0604020202020204" pitchFamily="34" charset="0"/>
              </a:rPr>
              <a:t>Additional facility for Physical Shareholders who cannot open a demat account before to 2</a:t>
            </a:r>
            <a:r>
              <a:rPr lang="en-IN" sz="1100" dirty="0">
                <a:cs typeface="Arial" panose="020B0604020202020204" pitchFamily="34" charset="0"/>
              </a:rPr>
              <a:t> Working Days prior to Issue Closing Date</a:t>
            </a:r>
            <a:endParaRPr lang="en-US" sz="1100" dirty="0">
              <a:cs typeface="Arial" panose="020B0604020202020204" pitchFamily="34" charset="0"/>
            </a:endParaRPr>
          </a:p>
        </p:txBody>
      </p:sp>
      <p:sp>
        <p:nvSpPr>
          <p:cNvPr id="19" name="TextBox 18"/>
          <p:cNvSpPr txBox="1"/>
          <p:nvPr/>
        </p:nvSpPr>
        <p:spPr>
          <a:xfrm>
            <a:off x="727286" y="2779823"/>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IN" sz="1100" dirty="0">
                <a:cs typeface="Arial" panose="020B0604020202020204" pitchFamily="34" charset="0"/>
              </a:rPr>
              <a:t>Furnish the relevant details</a:t>
            </a:r>
            <a:r>
              <a:rPr lang="en-IN" sz="1100" baseline="30000" dirty="0">
                <a:cs typeface="Arial" panose="020B0604020202020204" pitchFamily="34" charset="0"/>
              </a:rPr>
              <a:t>*</a:t>
            </a:r>
            <a:r>
              <a:rPr lang="en-IN" sz="1100" dirty="0">
                <a:cs typeface="Arial" panose="020B0604020202020204" pitchFamily="34" charset="0"/>
              </a:rPr>
              <a:t> to the Company or Registrar no later than </a:t>
            </a:r>
            <a:r>
              <a:rPr lang="en-US" sz="1100" dirty="0">
                <a:cs typeface="Arial" panose="020B0604020202020204" pitchFamily="34" charset="0"/>
              </a:rPr>
              <a:t>2</a:t>
            </a:r>
            <a:r>
              <a:rPr lang="en-IN" sz="1100" dirty="0">
                <a:cs typeface="Arial" panose="020B0604020202020204" pitchFamily="34" charset="0"/>
              </a:rPr>
              <a:t> Working Days prior to issue closing date</a:t>
            </a:r>
          </a:p>
        </p:txBody>
      </p:sp>
      <p:sp>
        <p:nvSpPr>
          <p:cNvPr id="21" name="TextBox 20"/>
          <p:cNvSpPr txBox="1"/>
          <p:nvPr/>
        </p:nvSpPr>
        <p:spPr>
          <a:xfrm>
            <a:off x="727286" y="3576602"/>
            <a:ext cx="4034118" cy="412941"/>
          </a:xfrm>
          <a:prstGeom prst="rect">
            <a:avLst/>
          </a:prstGeom>
          <a:solidFill>
            <a:srgbClr val="FDF4F1"/>
          </a:solidFill>
          <a:ln>
            <a:solidFill>
              <a:schemeClr val="accent2">
                <a:lumMod val="90000"/>
              </a:schemeClr>
            </a:solidFill>
          </a:ln>
        </p:spPr>
        <p:txBody>
          <a:bodyPr wrap="square" rtlCol="0" anchor="ctr">
            <a:noAutofit/>
          </a:bodyPr>
          <a:lstStyle/>
          <a:p>
            <a:r>
              <a:rPr lang="en-US" sz="1100" dirty="0">
                <a:cs typeface="Arial" panose="020B0604020202020204" pitchFamily="34" charset="0"/>
              </a:rPr>
              <a:t>REs </a:t>
            </a:r>
            <a:r>
              <a:rPr lang="en-US" sz="1100" dirty="0" smtClean="0">
                <a:cs typeface="Arial" panose="020B0604020202020204" pitchFamily="34" charset="0"/>
              </a:rPr>
              <a:t>transferred </a:t>
            </a:r>
            <a:r>
              <a:rPr lang="en-US" sz="1100" dirty="0">
                <a:cs typeface="Arial" panose="020B0604020202020204" pitchFamily="34" charset="0"/>
              </a:rPr>
              <a:t>to the demat account </a:t>
            </a:r>
            <a:r>
              <a:rPr lang="en-US" sz="1100" dirty="0" smtClean="0">
                <a:cs typeface="Arial" panose="020B0604020202020204" pitchFamily="34" charset="0"/>
              </a:rPr>
              <a:t>latest </a:t>
            </a:r>
            <a:r>
              <a:rPr lang="en-US" sz="1100" dirty="0">
                <a:cs typeface="Arial" panose="020B0604020202020204" pitchFamily="34" charset="0"/>
              </a:rPr>
              <a:t>by 1</a:t>
            </a:r>
            <a:r>
              <a:rPr lang="en-IN" sz="1100" dirty="0">
                <a:cs typeface="Arial" panose="020B0604020202020204" pitchFamily="34" charset="0"/>
              </a:rPr>
              <a:t> Working Day prior to issue closing date</a:t>
            </a:r>
            <a:endParaRPr lang="en-US" sz="1100" dirty="0">
              <a:cs typeface="Arial" panose="020B0604020202020204" pitchFamily="34" charset="0"/>
            </a:endParaRPr>
          </a:p>
        </p:txBody>
      </p:sp>
      <p:sp>
        <p:nvSpPr>
          <p:cNvPr id="23" name="TextBox 22"/>
          <p:cNvSpPr txBox="1"/>
          <p:nvPr/>
        </p:nvSpPr>
        <p:spPr>
          <a:xfrm>
            <a:off x="727286" y="4246319"/>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smtClean="0">
                <a:cs typeface="Arial" panose="020B0604020202020204" pitchFamily="34" charset="0"/>
              </a:rPr>
              <a:t>Application can be made on </a:t>
            </a:r>
            <a:r>
              <a:rPr lang="en-US" sz="1100" dirty="0">
                <a:cs typeface="Arial" panose="020B0604020202020204" pitchFamily="34" charset="0"/>
              </a:rPr>
              <a:t>or prior to the issue closing date – Application will be considered only if REs are in the demat account furnished</a:t>
            </a:r>
          </a:p>
        </p:txBody>
      </p:sp>
      <p:sp>
        <p:nvSpPr>
          <p:cNvPr id="26" name="TextBox 25"/>
          <p:cNvSpPr txBox="1"/>
          <p:nvPr/>
        </p:nvSpPr>
        <p:spPr>
          <a:xfrm>
            <a:off x="5048467" y="2778339"/>
            <a:ext cx="4034118" cy="540000"/>
          </a:xfrm>
          <a:prstGeom prst="rect">
            <a:avLst/>
          </a:prstGeom>
          <a:solidFill>
            <a:srgbClr val="FDF4F1"/>
          </a:solidFill>
          <a:ln>
            <a:solidFill>
              <a:schemeClr val="accent2">
                <a:lumMod val="90000"/>
              </a:schemeClr>
            </a:solidFill>
          </a:ln>
        </p:spPr>
        <p:txBody>
          <a:bodyPr wrap="square" rtlCol="0" anchor="ctr">
            <a:noAutofit/>
          </a:bodyPr>
          <a:lstStyle/>
          <a:p>
            <a:r>
              <a:rPr lang="en-US" sz="1100" dirty="0" smtClean="0">
                <a:cs typeface="Arial" panose="020B0604020202020204" pitchFamily="34" charset="0"/>
              </a:rPr>
              <a:t>Application can </a:t>
            </a:r>
            <a:r>
              <a:rPr lang="en-US" sz="1100" smtClean="0">
                <a:cs typeface="Arial" panose="020B0604020202020204" pitchFamily="34" charset="0"/>
              </a:rPr>
              <a:t>be made through </a:t>
            </a:r>
            <a:r>
              <a:rPr lang="en-US" sz="1100" dirty="0">
                <a:cs typeface="Arial" panose="020B0604020202020204" pitchFamily="34" charset="0"/>
              </a:rPr>
              <a:t>R-WAP specifying the folio no. and other details during the issue period</a:t>
            </a:r>
          </a:p>
          <a:p>
            <a:r>
              <a:rPr lang="en-US" sz="1100" dirty="0">
                <a:cs typeface="Arial" panose="020B0604020202020204" pitchFamily="34" charset="0"/>
              </a:rPr>
              <a:t>(Physical Shareholders will be </a:t>
            </a:r>
            <a:r>
              <a:rPr lang="en-IN" sz="1100" dirty="0">
                <a:cs typeface="Arial" panose="020B0604020202020204" pitchFamily="34" charset="0"/>
              </a:rPr>
              <a:t>ineligible to renounce REs)</a:t>
            </a:r>
            <a:endParaRPr lang="en-US" sz="1100" dirty="0">
              <a:cs typeface="Arial" panose="020B0604020202020204" pitchFamily="34" charset="0"/>
            </a:endParaRPr>
          </a:p>
        </p:txBody>
      </p:sp>
      <p:sp>
        <p:nvSpPr>
          <p:cNvPr id="29" name="Rectangle 28"/>
          <p:cNvSpPr/>
          <p:nvPr/>
        </p:nvSpPr>
        <p:spPr>
          <a:xfrm>
            <a:off x="5048469" y="4246320"/>
            <a:ext cx="4034119" cy="317647"/>
          </a:xfrm>
          <a:prstGeom prst="rect">
            <a:avLst/>
          </a:prstGeom>
          <a:solidFill>
            <a:schemeClr val="accent2">
              <a:lumMod val="90000"/>
            </a:schemeClr>
          </a:solidFill>
          <a:ln>
            <a:solidFill>
              <a:schemeClr val="accent2">
                <a:lumMod val="90000"/>
              </a:schemeClr>
            </a:solidFill>
          </a:ln>
        </p:spPr>
        <p:txBody>
          <a:bodyPr wrap="square" rtlCol="0" anchor="ctr">
            <a:noAutofit/>
          </a:bodyPr>
          <a:lstStyle/>
          <a:p>
            <a:pPr algn="ctr"/>
            <a:r>
              <a:rPr lang="en-IN" sz="1200" b="1" dirty="0">
                <a:solidFill>
                  <a:schemeClr val="bg1"/>
                </a:solidFill>
                <a:cs typeface="Arial" panose="020B0604020202020204" pitchFamily="34" charset="0"/>
              </a:rPr>
              <a:t>Post Allotment</a:t>
            </a:r>
          </a:p>
        </p:txBody>
      </p:sp>
      <p:sp>
        <p:nvSpPr>
          <p:cNvPr id="33" name="TextBox 32"/>
          <p:cNvSpPr txBox="1"/>
          <p:nvPr/>
        </p:nvSpPr>
        <p:spPr>
          <a:xfrm>
            <a:off x="5048467" y="3573635"/>
            <a:ext cx="4034118" cy="412941"/>
          </a:xfrm>
          <a:prstGeom prst="rect">
            <a:avLst/>
          </a:prstGeom>
          <a:solidFill>
            <a:srgbClr val="FDF4F1"/>
          </a:solidFill>
          <a:ln>
            <a:solidFill>
              <a:schemeClr val="accent2">
                <a:lumMod val="90000"/>
              </a:schemeClr>
            </a:solidFill>
          </a:ln>
        </p:spPr>
        <p:txBody>
          <a:bodyPr wrap="square" rtlCol="0" anchor="ctr">
            <a:noAutofit/>
          </a:bodyPr>
          <a:lstStyle/>
          <a:p>
            <a:r>
              <a:rPr lang="en-IN" sz="1100" dirty="0">
                <a:cs typeface="Arial" panose="020B0604020202020204" pitchFamily="34" charset="0"/>
              </a:rPr>
              <a:t>Allotted securities will be kept in a suspense demat account maintained by the Company</a:t>
            </a:r>
            <a:endParaRPr lang="en-US" sz="1100" dirty="0">
              <a:cs typeface="Arial" panose="020B0604020202020204" pitchFamily="34" charset="0"/>
            </a:endParaRPr>
          </a:p>
        </p:txBody>
      </p:sp>
      <p:cxnSp>
        <p:nvCxnSpPr>
          <p:cNvPr id="34" name="Straight Arrow Connector 33"/>
          <p:cNvCxnSpPr/>
          <p:nvPr/>
        </p:nvCxnSpPr>
        <p:spPr>
          <a:xfrm>
            <a:off x="6967783" y="5411144"/>
            <a:ext cx="0" cy="211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bwMode="auto">
          <a:xfrm>
            <a:off x="6869423" y="2578695"/>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5" name="Down Arrow 34"/>
          <p:cNvSpPr/>
          <p:nvPr/>
        </p:nvSpPr>
        <p:spPr bwMode="auto">
          <a:xfrm>
            <a:off x="2548242" y="2579437"/>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6" name="Down Arrow 35"/>
          <p:cNvSpPr/>
          <p:nvPr/>
        </p:nvSpPr>
        <p:spPr bwMode="auto">
          <a:xfrm>
            <a:off x="6869423" y="3373988"/>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7" name="Down Arrow 36"/>
          <p:cNvSpPr/>
          <p:nvPr/>
        </p:nvSpPr>
        <p:spPr bwMode="auto">
          <a:xfrm>
            <a:off x="2548242" y="3376215"/>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8" name="Down Arrow 37"/>
          <p:cNvSpPr/>
          <p:nvPr/>
        </p:nvSpPr>
        <p:spPr bwMode="auto">
          <a:xfrm>
            <a:off x="2548242" y="4045934"/>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sp>
        <p:nvSpPr>
          <p:cNvPr id="39" name="Down Arrow 38"/>
          <p:cNvSpPr/>
          <p:nvPr/>
        </p:nvSpPr>
        <p:spPr bwMode="auto">
          <a:xfrm>
            <a:off x="6869423" y="4045934"/>
            <a:ext cx="392206" cy="143996"/>
          </a:xfrm>
          <a:prstGeom prst="downArrow">
            <a:avLst/>
          </a:prstGeom>
          <a:solidFill>
            <a:schemeClr val="accent1">
              <a:lumMod val="25000"/>
            </a:schemeClr>
          </a:solidFill>
          <a:ln w="9525" cap="flat" cmpd="sng" algn="ctr">
            <a:solidFill>
              <a:schemeClr val="accent1">
                <a:lumMod val="2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050" dirty="0">
              <a:cs typeface="Arial" panose="020B0604020202020204" pitchFamily="34" charset="0"/>
            </a:endParaRPr>
          </a:p>
        </p:txBody>
      </p:sp>
      <p:grpSp>
        <p:nvGrpSpPr>
          <p:cNvPr id="42" name="Group 41"/>
          <p:cNvGrpSpPr/>
          <p:nvPr/>
        </p:nvGrpSpPr>
        <p:grpSpPr>
          <a:xfrm>
            <a:off x="5048469" y="4623794"/>
            <a:ext cx="1133195" cy="896468"/>
            <a:chOff x="330200" y="6019800"/>
            <a:chExt cx="2037215" cy="874485"/>
          </a:xfrm>
        </p:grpSpPr>
        <p:sp>
          <p:nvSpPr>
            <p:cNvPr id="43" name="Pentagon 42"/>
            <p:cNvSpPr/>
            <p:nvPr/>
          </p:nvSpPr>
          <p:spPr bwMode="auto">
            <a:xfrm>
              <a:off x="460828" y="6019800"/>
              <a:ext cx="1906587" cy="874485"/>
            </a:xfrm>
            <a:prstGeom prst="homePlate">
              <a:avLst>
                <a:gd name="adj" fmla="val 23110"/>
              </a:avLst>
            </a:prstGeom>
            <a:solidFill>
              <a:schemeClr val="accent2">
                <a:lumMod val="50000"/>
              </a:schemeClr>
            </a:solidFill>
            <a:ln>
              <a:solidFill>
                <a:schemeClr val="accent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ctr" anchorCtr="0" compatLnSpc="1">
              <a:prstTxWarp prst="textNoShape">
                <a:avLst/>
              </a:prstTxWarp>
            </a:bodyPr>
            <a:lstStyle/>
            <a:p>
              <a:pPr algn="ctr"/>
              <a:r>
                <a:rPr lang="en-IN" sz="1050" b="1" dirty="0">
                  <a:solidFill>
                    <a:schemeClr val="tx1"/>
                  </a:solidFill>
                  <a:latin typeface="Arial" panose="020B0604020202020204" pitchFamily="34" charset="0"/>
                  <a:cs typeface="Arial" panose="020B0604020202020204" pitchFamily="34" charset="0"/>
                </a:rPr>
                <a:t>Audit</a:t>
              </a:r>
            </a:p>
          </p:txBody>
        </p:sp>
        <p:sp>
          <p:nvSpPr>
            <p:cNvPr id="44" name="Pentagon 43"/>
            <p:cNvSpPr/>
            <p:nvPr/>
          </p:nvSpPr>
          <p:spPr bwMode="auto">
            <a:xfrm>
              <a:off x="330200" y="6019800"/>
              <a:ext cx="1906587" cy="874485"/>
            </a:xfrm>
            <a:prstGeom prst="homePlate">
              <a:avLst>
                <a:gd name="adj" fmla="val 21321"/>
              </a:avLst>
            </a:prstGeom>
            <a:solidFill>
              <a:srgbClr val="FDF4F1"/>
            </a:solidFill>
            <a:ln>
              <a:solidFill>
                <a:schemeClr val="accent2">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80682" tIns="40341" rIns="80682" bIns="40341" numCol="1" rtlCol="0" anchor="ctr" anchorCtr="0" compatLnSpc="1">
              <a:prstTxWarp prst="textNoShape">
                <a:avLst/>
              </a:prstTxWarp>
            </a:bodyPr>
            <a:lstStyle/>
            <a:p>
              <a:pPr>
                <a:lnSpc>
                  <a:spcPct val="105000"/>
                </a:lnSpc>
              </a:pPr>
              <a:r>
                <a:rPr lang="en-IN" sz="1050" b="1" dirty="0">
                  <a:solidFill>
                    <a:schemeClr val="tx1"/>
                  </a:solidFill>
                  <a:latin typeface="Arial" panose="020B0604020202020204" pitchFamily="34" charset="0"/>
                  <a:cs typeface="Arial" panose="020B0604020202020204" pitchFamily="34" charset="0"/>
                </a:rPr>
                <a:t>Physical Shareholder to Open demat account</a:t>
              </a:r>
            </a:p>
          </p:txBody>
        </p:sp>
      </p:grpSp>
      <p:grpSp>
        <p:nvGrpSpPr>
          <p:cNvPr id="45" name="Group 44"/>
          <p:cNvGrpSpPr/>
          <p:nvPr/>
        </p:nvGrpSpPr>
        <p:grpSpPr>
          <a:xfrm>
            <a:off x="6254103" y="4623794"/>
            <a:ext cx="1653666" cy="896468"/>
            <a:chOff x="330200" y="6019800"/>
            <a:chExt cx="1998673" cy="874485"/>
          </a:xfrm>
        </p:grpSpPr>
        <p:sp>
          <p:nvSpPr>
            <p:cNvPr id="46" name="Pentagon 45"/>
            <p:cNvSpPr/>
            <p:nvPr/>
          </p:nvSpPr>
          <p:spPr bwMode="auto">
            <a:xfrm>
              <a:off x="422285" y="6019800"/>
              <a:ext cx="1906588" cy="874485"/>
            </a:xfrm>
            <a:prstGeom prst="homePlate">
              <a:avLst>
                <a:gd name="adj" fmla="val 28836"/>
              </a:avLst>
            </a:prstGeom>
            <a:solidFill>
              <a:schemeClr val="accent2">
                <a:lumMod val="50000"/>
              </a:schemeClr>
            </a:solidFill>
            <a:ln>
              <a:solidFill>
                <a:schemeClr val="accent2">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ctr" anchorCtr="0" compatLnSpc="1">
              <a:prstTxWarp prst="textNoShape">
                <a:avLst/>
              </a:prstTxWarp>
            </a:bodyPr>
            <a:lstStyle/>
            <a:p>
              <a:pPr algn="ctr"/>
              <a:r>
                <a:rPr lang="en-IN" sz="1100" b="1" dirty="0">
                  <a:solidFill>
                    <a:schemeClr val="tx1"/>
                  </a:solidFill>
                  <a:latin typeface="Arial" panose="020B0604020202020204" pitchFamily="34" charset="0"/>
                  <a:cs typeface="Arial" panose="020B0604020202020204" pitchFamily="34" charset="0"/>
                </a:rPr>
                <a:t>Audit</a:t>
              </a:r>
            </a:p>
          </p:txBody>
        </p:sp>
        <p:sp>
          <p:nvSpPr>
            <p:cNvPr id="47" name="Pentagon 46"/>
            <p:cNvSpPr/>
            <p:nvPr/>
          </p:nvSpPr>
          <p:spPr bwMode="auto">
            <a:xfrm>
              <a:off x="330200" y="6019800"/>
              <a:ext cx="1906587" cy="874485"/>
            </a:xfrm>
            <a:prstGeom prst="homePlate">
              <a:avLst>
                <a:gd name="adj" fmla="val 28836"/>
              </a:avLst>
            </a:prstGeom>
            <a:solidFill>
              <a:srgbClr val="FDF4F1"/>
            </a:solidFill>
            <a:ln>
              <a:solidFill>
                <a:schemeClr val="accent2">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31765" tIns="40341" rIns="31765" bIns="40341" numCol="1" rtlCol="0" anchor="ctr" anchorCtr="0" compatLnSpc="1">
              <a:prstTxWarp prst="textNoShape">
                <a:avLst/>
              </a:prstTxWarp>
            </a:bodyPr>
            <a:lstStyle/>
            <a:p>
              <a:r>
                <a:rPr lang="en-IN" sz="1100" b="1" dirty="0">
                  <a:solidFill>
                    <a:schemeClr val="tx1"/>
                  </a:solidFill>
                  <a:latin typeface="Arial" panose="020B0604020202020204" pitchFamily="34" charset="0"/>
                  <a:cs typeface="Arial" panose="020B0604020202020204" pitchFamily="34" charset="0"/>
                </a:rPr>
                <a:t>Submit relevant details</a:t>
              </a:r>
              <a:r>
                <a:rPr lang="en-IN" sz="1100" b="1" baseline="30000" dirty="0">
                  <a:solidFill>
                    <a:schemeClr val="tx1"/>
                  </a:solidFill>
                  <a:latin typeface="Arial" panose="020B0604020202020204" pitchFamily="34" charset="0"/>
                  <a:cs typeface="Arial" panose="020B0604020202020204" pitchFamily="34" charset="0"/>
                </a:rPr>
                <a:t>* </a:t>
              </a:r>
              <a:r>
                <a:rPr lang="en-IN" sz="1100" b="1" dirty="0">
                  <a:solidFill>
                    <a:schemeClr val="tx1"/>
                  </a:solidFill>
                  <a:latin typeface="Arial" panose="020B0604020202020204" pitchFamily="34" charset="0"/>
                  <a:cs typeface="Arial" panose="020B0604020202020204" pitchFamily="34" charset="0"/>
                </a:rPr>
                <a:t>to Company or Registrar in specified timeframe</a:t>
              </a:r>
            </a:p>
          </p:txBody>
        </p:sp>
      </p:grpSp>
      <p:sp>
        <p:nvSpPr>
          <p:cNvPr id="48" name="Round Diagonal Corner Rectangle 47"/>
          <p:cNvSpPr>
            <a:spLocks noChangeArrowheads="1"/>
          </p:cNvSpPr>
          <p:nvPr/>
        </p:nvSpPr>
        <p:spPr bwMode="auto">
          <a:xfrm>
            <a:off x="7980207" y="4623795"/>
            <a:ext cx="1102378" cy="896469"/>
          </a:xfrm>
          <a:prstGeom prst="round2DiagRect">
            <a:avLst/>
          </a:prstGeom>
          <a:solidFill>
            <a:schemeClr val="accent2">
              <a:lumMod val="90000"/>
            </a:schemeClr>
          </a:solidFill>
          <a:ln>
            <a:headEnd/>
            <a:tailEnd/>
          </a:ln>
        </p:spPr>
        <p:style>
          <a:lnRef idx="0">
            <a:schemeClr val="accent2"/>
          </a:lnRef>
          <a:fillRef idx="3">
            <a:schemeClr val="accent2"/>
          </a:fillRef>
          <a:effectRef idx="3">
            <a:schemeClr val="accent2"/>
          </a:effectRef>
          <a:fontRef idx="minor">
            <a:schemeClr val="lt1"/>
          </a:fontRef>
        </p:style>
        <p:txBody>
          <a:bodyPr lIns="80682" tIns="40341" rIns="80682" bIns="40341" anchor="ctr" anchorCtr="1"/>
          <a:lstStyle/>
          <a:p>
            <a:r>
              <a:rPr lang="en-IN" sz="1100" b="1" dirty="0">
                <a:solidFill>
                  <a:schemeClr val="bg1"/>
                </a:solidFill>
                <a:latin typeface="Arial" panose="020B0604020202020204" pitchFamily="34" charset="0"/>
                <a:cs typeface="Arial" panose="020B0604020202020204" pitchFamily="34" charset="0"/>
              </a:rPr>
              <a:t>Get credit of Rights securities in the demat account</a:t>
            </a:r>
          </a:p>
        </p:txBody>
      </p:sp>
      <p:cxnSp>
        <p:nvCxnSpPr>
          <p:cNvPr id="49" name="Straight Connector 48"/>
          <p:cNvCxnSpPr/>
          <p:nvPr/>
        </p:nvCxnSpPr>
        <p:spPr bwMode="auto">
          <a:xfrm>
            <a:off x="4904935" y="1605248"/>
            <a:ext cx="0" cy="4363891"/>
          </a:xfrm>
          <a:prstGeom prst="line">
            <a:avLst/>
          </a:prstGeom>
          <a:solidFill>
            <a:schemeClr val="accent1"/>
          </a:solidFill>
          <a:ln w="19050" cap="flat" cmpd="sng" algn="ctr">
            <a:solidFill>
              <a:srgbClr val="0070C0"/>
            </a:solidFill>
            <a:prstDash val="sysDot"/>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utoShape 3"/>
          <p:cNvSpPr>
            <a:spLocks noChangeArrowheads="1"/>
          </p:cNvSpPr>
          <p:nvPr/>
        </p:nvSpPr>
        <p:spPr bwMode="auto">
          <a:xfrm>
            <a:off x="5048467" y="5593582"/>
            <a:ext cx="4034118" cy="397969"/>
          </a:xfrm>
          <a:prstGeom prst="bevel">
            <a:avLst>
              <a:gd name="adj" fmla="val 6944"/>
            </a:avLst>
          </a:prstGeom>
          <a:solidFill>
            <a:schemeClr val="accent2">
              <a:lumMod val="75000"/>
            </a:schemeClr>
          </a:solidFill>
          <a:ln w="3175">
            <a:solidFill>
              <a:schemeClr val="accent2">
                <a:lumMod val="75000"/>
              </a:schemeClr>
            </a:solidFill>
            <a:miter lim="800000"/>
            <a:headEnd/>
            <a:tailEnd/>
          </a:ln>
          <a:effectLst/>
          <a:scene3d>
            <a:camera prst="orthographicFront">
              <a:rot lat="0" lon="0" rev="0"/>
            </a:camera>
            <a:lightRig rig="contrasting" dir="t">
              <a:rot lat="0" lon="0" rev="7800000"/>
            </a:lightRig>
          </a:scene3d>
          <a:sp3d>
            <a:bevelT w="139700" h="139700"/>
          </a:sp3d>
        </p:spPr>
        <p:txBody>
          <a:bodyPr lIns="80682" tIns="55020" rIns="0" bIns="55020" anchor="ctr"/>
          <a:lstStyle/>
          <a:p>
            <a:pPr defTabSz="872500">
              <a:spcAft>
                <a:spcPct val="35000"/>
              </a:spcAft>
              <a:buClr>
                <a:prstClr val="black"/>
              </a:buClr>
            </a:pPr>
            <a:r>
              <a:rPr lang="en-IN" sz="1200" b="1" dirty="0">
                <a:solidFill>
                  <a:schemeClr val="bg1"/>
                </a:solidFill>
                <a:cs typeface="Arial" panose="020B0604020202020204" pitchFamily="34" charset="0"/>
              </a:rPr>
              <a:t>*Currently available only for Rights Issues opening on or before December 31, 2020</a:t>
            </a:r>
          </a:p>
        </p:txBody>
      </p:sp>
      <p:sp>
        <p:nvSpPr>
          <p:cNvPr id="5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20</a:t>
            </a:r>
            <a:endParaRPr lang="en-IN" sz="1000" b="0" strike="noStrike" spc="-1" dirty="0">
              <a:solidFill>
                <a:schemeClr val="bg1"/>
              </a:solidFill>
              <a:latin typeface="Arial"/>
            </a:endParaRPr>
          </a:p>
        </p:txBody>
      </p:sp>
      <p:pic>
        <p:nvPicPr>
          <p:cNvPr id="41" name="Picture 3"/>
          <p:cNvPicPr/>
          <p:nvPr/>
        </p:nvPicPr>
        <p:blipFill>
          <a:blip r:embed="rId2"/>
          <a:stretch/>
        </p:blipFill>
        <p:spPr>
          <a:xfrm>
            <a:off x="8876400" y="0"/>
            <a:ext cx="1029600" cy="803880"/>
          </a:xfrm>
          <a:prstGeom prst="rect">
            <a:avLst/>
          </a:prstGeom>
          <a:ln>
            <a:noFill/>
          </a:ln>
        </p:spPr>
      </p:pic>
      <p:sp>
        <p:nvSpPr>
          <p:cNvPr id="53" name="TextBox 5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91062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Plain Paper Application </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Option </a:t>
            </a:r>
            <a:r>
              <a:rPr lang="en-US" spc="-1" dirty="0">
                <a:solidFill>
                  <a:srgbClr val="000000"/>
                </a:solidFill>
              </a:rPr>
              <a:t>to make an application on Plain </a:t>
            </a:r>
            <a:r>
              <a:rPr lang="en-US" spc="-1" dirty="0" smtClean="0">
                <a:solidFill>
                  <a:srgbClr val="000000"/>
                </a:solidFill>
              </a:rPr>
              <a:t>Paper.</a:t>
            </a:r>
          </a:p>
          <a:p>
            <a:pPr marL="343620" indent="-342900" algn="just">
              <a:lnSpc>
                <a:spcPct val="100000"/>
              </a:lnSpc>
              <a:spcBef>
                <a:spcPts val="1400"/>
              </a:spcBef>
              <a:buClr>
                <a:srgbClr val="000000"/>
              </a:buClr>
              <a:buFont typeface="Wingdings" panose="05000000000000000000" pitchFamily="2" charset="2"/>
              <a:buChar char="Ø"/>
            </a:pPr>
            <a:endParaRPr lang="en-US" sz="100" spc="-1" dirty="0">
              <a:solidFill>
                <a:srgbClr val="000000"/>
              </a:solidFill>
            </a:endParaRPr>
          </a:p>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Application </a:t>
            </a:r>
            <a:r>
              <a:rPr lang="en-US" spc="-1" dirty="0">
                <a:solidFill>
                  <a:srgbClr val="000000"/>
                </a:solidFill>
              </a:rPr>
              <a:t>to be submitted to SCSB before issue closing, for blocking of application money in Applicant’s bank account with the said </a:t>
            </a:r>
            <a:r>
              <a:rPr lang="en-US" spc="-1" dirty="0" smtClean="0">
                <a:solidFill>
                  <a:srgbClr val="000000"/>
                </a:solidFill>
              </a:rPr>
              <a:t>SCSB.</a:t>
            </a:r>
          </a:p>
          <a:p>
            <a:pPr marL="343620" indent="-342900" algn="just">
              <a:lnSpc>
                <a:spcPct val="100000"/>
              </a:lnSpc>
              <a:spcBef>
                <a:spcPts val="1400"/>
              </a:spcBef>
              <a:buClr>
                <a:srgbClr val="000000"/>
              </a:buClr>
              <a:buFont typeface="Wingdings" panose="05000000000000000000" pitchFamily="2" charset="2"/>
              <a:buChar char="Ø"/>
            </a:pPr>
            <a:endParaRPr lang="en-US" sz="200" spc="-1" dirty="0">
              <a:solidFill>
                <a:srgbClr val="000000"/>
              </a:solidFill>
            </a:endParaRPr>
          </a:p>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REs cannot be renounced.</a:t>
            </a:r>
          </a:p>
          <a:p>
            <a:pPr marL="343620" indent="-342900" algn="just">
              <a:lnSpc>
                <a:spcPct val="100000"/>
              </a:lnSpc>
              <a:spcBef>
                <a:spcPts val="1400"/>
              </a:spcBef>
              <a:buClr>
                <a:srgbClr val="000000"/>
              </a:buClr>
              <a:buFont typeface="Wingdings" panose="05000000000000000000" pitchFamily="2" charset="2"/>
              <a:buChar char="Ø"/>
            </a:pPr>
            <a:endParaRPr lang="en-US" sz="100" spc="-1" dirty="0">
              <a:solidFill>
                <a:srgbClr val="000000"/>
              </a:solidFill>
            </a:endParaRPr>
          </a:p>
          <a:p>
            <a:pPr marL="343620" indent="-342900" algn="just">
              <a:lnSpc>
                <a:spcPct val="100000"/>
              </a:lnSpc>
              <a:spcBef>
                <a:spcPts val="1400"/>
              </a:spcBef>
              <a:buClr>
                <a:srgbClr val="000000"/>
              </a:buClr>
              <a:buFont typeface="Wingdings" panose="05000000000000000000" pitchFamily="2" charset="2"/>
              <a:buChar char="Ø"/>
            </a:pPr>
            <a:r>
              <a:rPr lang="en-US" spc="-1" dirty="0" smtClean="0">
                <a:solidFill>
                  <a:srgbClr val="000000"/>
                </a:solidFill>
              </a:rPr>
              <a:t>Details to be </a:t>
            </a:r>
            <a:r>
              <a:rPr lang="en-US" spc="-1" dirty="0">
                <a:solidFill>
                  <a:srgbClr val="000000"/>
                </a:solidFill>
              </a:rPr>
              <a:t>provided in Plain Paper Application:</a:t>
            </a:r>
          </a:p>
          <a:p>
            <a:pPr marL="343620" indent="-342900" algn="just">
              <a:lnSpc>
                <a:spcPct val="100000"/>
              </a:lnSpc>
              <a:spcBef>
                <a:spcPts val="1400"/>
              </a:spcBef>
              <a:buClr>
                <a:srgbClr val="000000"/>
              </a:buClr>
              <a:buFontTx/>
              <a:buChar char="-"/>
            </a:pPr>
            <a:r>
              <a:rPr lang="en-US" spc="-1" dirty="0" smtClean="0">
                <a:solidFill>
                  <a:srgbClr val="000000"/>
                </a:solidFill>
              </a:rPr>
              <a:t>Name </a:t>
            </a:r>
            <a:r>
              <a:rPr lang="en-US" spc="-1" dirty="0">
                <a:solidFill>
                  <a:srgbClr val="000000"/>
                </a:solidFill>
              </a:rPr>
              <a:t>of Issuer </a:t>
            </a:r>
            <a:r>
              <a:rPr lang="en-US" spc="-1" dirty="0" smtClean="0">
                <a:solidFill>
                  <a:srgbClr val="000000"/>
                </a:solidFill>
              </a:rPr>
              <a:t>Company</a:t>
            </a:r>
          </a:p>
          <a:p>
            <a:pPr marL="343620" indent="-342900" algn="just">
              <a:lnSpc>
                <a:spcPct val="100000"/>
              </a:lnSpc>
              <a:spcBef>
                <a:spcPts val="1400"/>
              </a:spcBef>
              <a:buClr>
                <a:srgbClr val="000000"/>
              </a:buClr>
              <a:buFontTx/>
              <a:buChar char="-"/>
            </a:pPr>
            <a:r>
              <a:rPr lang="en-US" spc="-1" dirty="0" smtClean="0">
                <a:solidFill>
                  <a:srgbClr val="000000"/>
                </a:solidFill>
              </a:rPr>
              <a:t>Name </a:t>
            </a:r>
            <a:r>
              <a:rPr lang="en-US" spc="-1" dirty="0">
                <a:solidFill>
                  <a:srgbClr val="000000"/>
                </a:solidFill>
              </a:rPr>
              <a:t>and address of shareholder including joint holders (in same order &amp; as per specimen recorded with issuer/ </a:t>
            </a:r>
            <a:r>
              <a:rPr lang="en-US" spc="-1" dirty="0" smtClean="0">
                <a:solidFill>
                  <a:srgbClr val="000000"/>
                </a:solidFill>
              </a:rPr>
              <a:t>depository)</a:t>
            </a:r>
          </a:p>
          <a:p>
            <a:pPr marL="343620" indent="-342900" algn="just">
              <a:lnSpc>
                <a:spcPct val="100000"/>
              </a:lnSpc>
              <a:spcBef>
                <a:spcPts val="1400"/>
              </a:spcBef>
              <a:buClr>
                <a:srgbClr val="000000"/>
              </a:buClr>
              <a:buFontTx/>
              <a:buChar char="-"/>
            </a:pPr>
            <a:r>
              <a:rPr lang="en-US" spc="-1" dirty="0" smtClean="0">
                <a:solidFill>
                  <a:srgbClr val="000000"/>
                </a:solidFill>
              </a:rPr>
              <a:t>Registered </a:t>
            </a:r>
            <a:r>
              <a:rPr lang="en-US" spc="-1" dirty="0">
                <a:solidFill>
                  <a:srgbClr val="000000"/>
                </a:solidFill>
              </a:rPr>
              <a:t>Folio No./ DP and Client ID </a:t>
            </a:r>
            <a:r>
              <a:rPr lang="en-US" spc="-1" dirty="0" smtClean="0">
                <a:solidFill>
                  <a:srgbClr val="000000"/>
                </a:solidFill>
              </a:rPr>
              <a:t>No</a:t>
            </a:r>
          </a:p>
          <a:p>
            <a:pPr marL="343620" indent="-342900" algn="just">
              <a:lnSpc>
                <a:spcPct val="100000"/>
              </a:lnSpc>
              <a:spcBef>
                <a:spcPts val="1400"/>
              </a:spcBef>
              <a:buClr>
                <a:srgbClr val="000000"/>
              </a:buClr>
              <a:buFontTx/>
              <a:buChar char="-"/>
            </a:pPr>
            <a:r>
              <a:rPr lang="en-US" spc="-1" dirty="0" smtClean="0">
                <a:solidFill>
                  <a:srgbClr val="000000"/>
                </a:solidFill>
              </a:rPr>
              <a:t>No</a:t>
            </a:r>
            <a:r>
              <a:rPr lang="en-US" spc="-1" dirty="0">
                <a:solidFill>
                  <a:srgbClr val="000000"/>
                </a:solidFill>
              </a:rPr>
              <a:t>. of shares held as on Record Date and allotment option selected (only </a:t>
            </a:r>
            <a:r>
              <a:rPr lang="en-US" spc="-1" dirty="0" err="1">
                <a:solidFill>
                  <a:srgbClr val="000000"/>
                </a:solidFill>
              </a:rPr>
              <a:t>demat</a:t>
            </a:r>
            <a:r>
              <a:rPr lang="en-US" spc="-1" dirty="0">
                <a:solidFill>
                  <a:srgbClr val="000000"/>
                </a:solidFill>
              </a:rPr>
              <a:t> </a:t>
            </a:r>
            <a:r>
              <a:rPr lang="en-US" spc="-1" dirty="0" smtClean="0">
                <a:solidFill>
                  <a:srgbClr val="000000"/>
                </a:solidFill>
              </a:rPr>
              <a:t>form)</a:t>
            </a:r>
          </a:p>
          <a:p>
            <a:pPr marL="343620" indent="-342900" algn="just">
              <a:spcBef>
                <a:spcPts val="1400"/>
              </a:spcBef>
              <a:buClr>
                <a:srgbClr val="000000"/>
              </a:buClr>
              <a:buFontTx/>
              <a:buChar char="-"/>
            </a:pPr>
            <a:r>
              <a:rPr lang="en-US" spc="-1" dirty="0">
                <a:solidFill>
                  <a:srgbClr val="000000"/>
                </a:solidFill>
              </a:rPr>
              <a:t>No. of rights securities entitled to and applied for within entitlement; </a:t>
            </a:r>
          </a:p>
          <a:p>
            <a:pPr marL="343620" indent="-342900" algn="just">
              <a:lnSpc>
                <a:spcPct val="100000"/>
              </a:lnSpc>
              <a:spcBef>
                <a:spcPts val="1400"/>
              </a:spcBef>
              <a:buClr>
                <a:srgbClr val="000000"/>
              </a:buClr>
              <a:buFontTx/>
              <a:buChar char="-"/>
            </a:pPr>
            <a:endParaRPr lang="en-US" spc="-1" dirty="0" smtClean="0">
              <a:solidFill>
                <a:srgbClr val="000000"/>
              </a:solidFil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21</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38391728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Plain Paper Application </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86470" indent="-285750" algn="just">
              <a:lnSpc>
                <a:spcPct val="100000"/>
              </a:lnSpc>
              <a:spcBef>
                <a:spcPts val="1400"/>
              </a:spcBef>
              <a:buClr>
                <a:srgbClr val="000000"/>
              </a:buClr>
              <a:buFontTx/>
              <a:buChar char="-"/>
            </a:pPr>
            <a:r>
              <a:rPr lang="en-US" spc="-1" dirty="0" smtClean="0">
                <a:solidFill>
                  <a:srgbClr val="000000"/>
                </a:solidFill>
              </a:rPr>
              <a:t>No</a:t>
            </a:r>
            <a:r>
              <a:rPr lang="en-US" spc="-1" dirty="0">
                <a:solidFill>
                  <a:srgbClr val="000000"/>
                </a:solidFill>
              </a:rPr>
              <a:t>. of additional rights securities applied for, if any; </a:t>
            </a:r>
            <a:endParaRPr lang="en-US" spc="-1" dirty="0" smtClean="0">
              <a:solidFill>
                <a:srgbClr val="000000"/>
              </a:solidFill>
            </a:endParaRPr>
          </a:p>
          <a:p>
            <a:pPr marL="286470" indent="-285750" algn="just">
              <a:lnSpc>
                <a:spcPct val="100000"/>
              </a:lnSpc>
              <a:spcBef>
                <a:spcPts val="1400"/>
              </a:spcBef>
              <a:buClr>
                <a:srgbClr val="000000"/>
              </a:buClr>
              <a:buFontTx/>
              <a:buChar char="-"/>
            </a:pPr>
            <a:r>
              <a:rPr lang="en-US" spc="-1" dirty="0" smtClean="0">
                <a:solidFill>
                  <a:srgbClr val="000000"/>
                </a:solidFill>
              </a:rPr>
              <a:t>Total </a:t>
            </a:r>
            <a:r>
              <a:rPr lang="en-US" spc="-1" dirty="0">
                <a:solidFill>
                  <a:srgbClr val="000000"/>
                </a:solidFill>
              </a:rPr>
              <a:t>no. of rights securities </a:t>
            </a:r>
            <a:r>
              <a:rPr lang="en-US" spc="-1" dirty="0" smtClean="0">
                <a:solidFill>
                  <a:srgbClr val="000000"/>
                </a:solidFill>
              </a:rPr>
              <a:t>applied</a:t>
            </a:r>
          </a:p>
          <a:p>
            <a:pPr marL="286470" indent="-285750" algn="just">
              <a:lnSpc>
                <a:spcPct val="100000"/>
              </a:lnSpc>
              <a:spcBef>
                <a:spcPts val="1400"/>
              </a:spcBef>
              <a:buClr>
                <a:srgbClr val="000000"/>
              </a:buClr>
              <a:buFontTx/>
              <a:buChar char="-"/>
            </a:pPr>
            <a:r>
              <a:rPr lang="en-US" spc="-1" dirty="0" smtClean="0">
                <a:solidFill>
                  <a:srgbClr val="000000"/>
                </a:solidFill>
              </a:rPr>
              <a:t>Details </a:t>
            </a:r>
            <a:r>
              <a:rPr lang="en-US" spc="-1" dirty="0">
                <a:solidFill>
                  <a:srgbClr val="000000"/>
                </a:solidFill>
              </a:rPr>
              <a:t>of the ASBA Bank Account and authority to SCSB to block equivalent amount </a:t>
            </a:r>
            <a:endParaRPr lang="en-US" spc="-1" dirty="0" smtClean="0">
              <a:solidFill>
                <a:srgbClr val="000000"/>
              </a:solidFill>
            </a:endParaRPr>
          </a:p>
          <a:p>
            <a:pPr marL="286470" indent="-285750" algn="just">
              <a:lnSpc>
                <a:spcPct val="100000"/>
              </a:lnSpc>
              <a:spcBef>
                <a:spcPts val="1400"/>
              </a:spcBef>
              <a:buClr>
                <a:srgbClr val="000000"/>
              </a:buClr>
              <a:buFontTx/>
              <a:buChar char="-"/>
            </a:pPr>
            <a:r>
              <a:rPr lang="en-US" spc="-1" dirty="0" smtClean="0">
                <a:solidFill>
                  <a:srgbClr val="000000"/>
                </a:solidFill>
              </a:rPr>
              <a:t>In </a:t>
            </a:r>
            <a:r>
              <a:rPr lang="en-US" spc="-1" dirty="0">
                <a:solidFill>
                  <a:srgbClr val="000000"/>
                </a:solidFill>
              </a:rPr>
              <a:t>case of NRI shareholders making application with Indian address, details of NRE/ FCNR/ NRO Account maintained with the </a:t>
            </a:r>
            <a:r>
              <a:rPr lang="en-US" spc="-1" dirty="0" smtClean="0">
                <a:solidFill>
                  <a:srgbClr val="000000"/>
                </a:solidFill>
              </a:rPr>
              <a:t>SCSB</a:t>
            </a:r>
          </a:p>
          <a:p>
            <a:pPr marL="286470" indent="-285750" algn="just">
              <a:lnSpc>
                <a:spcPct val="100000"/>
              </a:lnSpc>
              <a:spcBef>
                <a:spcPts val="1400"/>
              </a:spcBef>
              <a:buClr>
                <a:srgbClr val="000000"/>
              </a:buClr>
              <a:buFontTx/>
              <a:buChar char="-"/>
            </a:pPr>
            <a:r>
              <a:rPr lang="en-US" spc="-1" dirty="0" smtClean="0">
                <a:solidFill>
                  <a:srgbClr val="000000"/>
                </a:solidFill>
              </a:rPr>
              <a:t>PAN </a:t>
            </a:r>
            <a:r>
              <a:rPr lang="en-US" spc="-1" dirty="0">
                <a:solidFill>
                  <a:srgbClr val="000000"/>
                </a:solidFill>
              </a:rPr>
              <a:t>of shareholder (including each joint holder), except for applications on behalf of the Central or State Government, the residents of Sikkim and the officials appointed by the </a:t>
            </a:r>
            <a:r>
              <a:rPr lang="en-US" spc="-1" dirty="0" smtClean="0">
                <a:solidFill>
                  <a:srgbClr val="000000"/>
                </a:solidFill>
              </a:rPr>
              <a:t>courts</a:t>
            </a:r>
          </a:p>
          <a:p>
            <a:pPr marL="286470" indent="-285750" algn="just">
              <a:lnSpc>
                <a:spcPct val="100000"/>
              </a:lnSpc>
              <a:spcBef>
                <a:spcPts val="1400"/>
              </a:spcBef>
              <a:buClr>
                <a:srgbClr val="000000"/>
              </a:buClr>
              <a:buFontTx/>
              <a:buChar char="-"/>
            </a:pPr>
            <a:r>
              <a:rPr lang="en-US" spc="-1" dirty="0" smtClean="0">
                <a:solidFill>
                  <a:srgbClr val="000000"/>
                </a:solidFill>
              </a:rPr>
              <a:t>Signature </a:t>
            </a:r>
            <a:r>
              <a:rPr lang="en-US" spc="-1" dirty="0">
                <a:solidFill>
                  <a:srgbClr val="000000"/>
                </a:solidFill>
              </a:rPr>
              <a:t>of the shareholder (in case of joint holders, to appear in the same sequence and order as they appear in the records of the </a:t>
            </a:r>
            <a:r>
              <a:rPr lang="en-US" spc="-1" dirty="0" smtClean="0">
                <a:solidFill>
                  <a:srgbClr val="000000"/>
                </a:solidFill>
              </a:rPr>
              <a:t>SCSB)</a:t>
            </a:r>
          </a:p>
          <a:p>
            <a:pPr marL="286470" indent="-285750" algn="just">
              <a:lnSpc>
                <a:spcPct val="100000"/>
              </a:lnSpc>
              <a:spcBef>
                <a:spcPts val="1400"/>
              </a:spcBef>
              <a:buClr>
                <a:srgbClr val="000000"/>
              </a:buClr>
              <a:buFontTx/>
              <a:buChar char="-"/>
            </a:pPr>
            <a:r>
              <a:rPr lang="en-US" spc="-1" dirty="0" smtClean="0">
                <a:solidFill>
                  <a:srgbClr val="000000"/>
                </a:solidFill>
              </a:rPr>
              <a:t>Copies </a:t>
            </a:r>
            <a:r>
              <a:rPr lang="en-US" spc="-1" dirty="0">
                <a:solidFill>
                  <a:srgbClr val="000000"/>
                </a:solidFill>
              </a:rPr>
              <a:t>of any approvals required to make application</a:t>
            </a:r>
          </a:p>
          <a:p>
            <a:pPr marL="343080" indent="-342360" algn="just">
              <a:spcBef>
                <a:spcPts val="1400"/>
              </a:spcBef>
              <a:buClr>
                <a:srgbClr val="000000"/>
              </a:buClr>
              <a:buFont typeface="Wingdings" charset="2"/>
              <a:buChar char=""/>
            </a:pPr>
            <a:endParaRPr lang="en-US" spc="-1" dirty="0" smtClean="0">
              <a:solidFill>
                <a:srgbClr val="000000"/>
              </a:solidFill>
            </a:endParaRPr>
          </a:p>
          <a:p>
            <a:pPr marL="343080" indent="-342360" algn="just">
              <a:spcBef>
                <a:spcPts val="1400"/>
              </a:spcBef>
              <a:buClr>
                <a:srgbClr val="000000"/>
              </a:buClr>
              <a:buFont typeface="Wingdings" charset="2"/>
              <a:buChar char=""/>
            </a:pPr>
            <a:r>
              <a:rPr lang="en-US" spc="-1" dirty="0" smtClean="0">
                <a:solidFill>
                  <a:srgbClr val="000000"/>
                </a:solidFill>
              </a:rPr>
              <a:t>One </a:t>
            </a:r>
            <a:r>
              <a:rPr lang="en-US" spc="-1" dirty="0">
                <a:solidFill>
                  <a:srgbClr val="000000"/>
                </a:solidFill>
              </a:rPr>
              <a:t>of the risks of making an application on Plain paper is that application may get delayed / lost in transit.</a:t>
            </a:r>
          </a:p>
          <a:p>
            <a:pPr marL="343080" indent="-342360" algn="just">
              <a:lnSpc>
                <a:spcPct val="100000"/>
              </a:lnSpc>
              <a:spcBef>
                <a:spcPts val="1400"/>
              </a:spcBef>
              <a:buClr>
                <a:srgbClr val="000000"/>
              </a:buClr>
              <a:buFont typeface="Wingdings" charset="2"/>
              <a:buChar char=""/>
            </a:pPr>
            <a:endParaRPr lang="en-IN" b="1" spc="-1" dirty="0"/>
          </a:p>
          <a:p>
            <a:pPr marL="343080" indent="-342360" algn="just">
              <a:lnSpc>
                <a:spcPct val="100000"/>
              </a:lnSpc>
              <a:spcBef>
                <a:spcPts val="1400"/>
              </a:spcBef>
              <a:buClr>
                <a:srgbClr val="000000"/>
              </a:buClr>
              <a:buFont typeface="Wingdings" charset="2"/>
              <a:buChar char=""/>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endParaRPr lang="en-IN" b="0" strike="noStrike" spc="-1" dirty="0">
              <a:latin typeface="Arial"/>
            </a:endParaRPr>
          </a:p>
          <a:p>
            <a:pPr marL="343080" indent="-342360" algn="just">
              <a:lnSpc>
                <a:spcPct val="93000"/>
              </a:lnSpc>
              <a:spcBef>
                <a:spcPts val="1400"/>
              </a:spcBef>
            </a:pPr>
            <a:r>
              <a:rPr lang="en-IN" b="0" strike="noStrike" spc="-1" dirty="0">
                <a:solidFill>
                  <a:srgbClr val="000000"/>
                </a:solidFill>
                <a:latin typeface="Arial"/>
                <a:ea typeface="Arial"/>
              </a:rPr>
              <a:t>  </a:t>
            </a:r>
            <a:endParaRPr lang="en-IN" b="0" strike="noStrike" spc="-1" dirty="0">
              <a:latin typeface="Arial"/>
            </a:endParaRPr>
          </a:p>
          <a:p>
            <a:pPr marL="343080" indent="-342360" algn="just">
              <a:lnSpc>
                <a:spcPct val="93000"/>
              </a:lnSpc>
              <a:spcBef>
                <a:spcPts val="1400"/>
              </a:spcBef>
            </a:pPr>
            <a:r>
              <a:rPr lang="en-IN" b="1" strike="noStrike" spc="-1" dirty="0">
                <a:solidFill>
                  <a:srgbClr val="000000"/>
                </a:solidFill>
                <a:latin typeface="Arial"/>
                <a:ea typeface="Calibri"/>
              </a:rPr>
              <a:t> </a:t>
            </a:r>
            <a:endParaRPr lang="en-IN"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22</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4422594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514800" y="132912"/>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ea typeface="Arial"/>
              </a:rPr>
              <a:t>Application through ASBA Mechanism</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23</a:t>
            </a:r>
            <a:endParaRPr lang="en-IN" sz="1000" b="0" strike="noStrike" spc="-1" dirty="0">
              <a:latin typeface="Arial"/>
            </a:endParaRPr>
          </a:p>
        </p:txBody>
      </p:sp>
      <p:sp>
        <p:nvSpPr>
          <p:cNvPr id="7" name="TextBox 6"/>
          <p:cNvSpPr txBox="1"/>
          <p:nvPr/>
        </p:nvSpPr>
        <p:spPr>
          <a:xfrm>
            <a:off x="638087" y="5911045"/>
            <a:ext cx="5298781" cy="363818"/>
          </a:xfrm>
          <a:prstGeom prst="rect">
            <a:avLst/>
          </a:prstGeom>
          <a:noFill/>
        </p:spPr>
        <p:txBody>
          <a:bodyPr wrap="square" lIns="0" rtlCol="0">
            <a:spAutoFit/>
          </a:bodyPr>
          <a:lstStyle/>
          <a:p>
            <a:pPr marL="171450" indent="-171450" fontAlgn="auto">
              <a:spcBef>
                <a:spcPts val="0"/>
              </a:spcBef>
              <a:spcAft>
                <a:spcPts val="0"/>
              </a:spcAft>
              <a:buFont typeface="Arial" panose="020B0604020202020204" pitchFamily="34" charset="0"/>
              <a:buChar char="•"/>
            </a:pPr>
            <a:r>
              <a:rPr lang="en-US" sz="882" dirty="0" smtClean="0">
                <a:solidFill>
                  <a:prstClr val="black"/>
                </a:solidFill>
                <a:cs typeface="Arial" panose="020B0604020202020204" pitchFamily="34" charset="0"/>
              </a:rPr>
              <a:t>The </a:t>
            </a:r>
            <a:r>
              <a:rPr lang="en-US" sz="882" dirty="0">
                <a:solidFill>
                  <a:prstClr val="black"/>
                </a:solidFill>
                <a:cs typeface="Arial" panose="020B0604020202020204" pitchFamily="34" charset="0"/>
              </a:rPr>
              <a:t>list of banks and branch details for the ASBA process is provided on the website of SEBI at </a:t>
            </a:r>
            <a:r>
              <a:rPr lang="en-US" sz="882" dirty="0">
                <a:solidFill>
                  <a:prstClr val="black"/>
                </a:solidFill>
                <a:cs typeface="Arial" panose="020B0604020202020204" pitchFamily="34" charset="0"/>
                <a:hlinkClick r:id="rId2"/>
              </a:rPr>
              <a:t>https://</a:t>
            </a:r>
            <a:r>
              <a:rPr lang="en-US" sz="882" dirty="0" smtClean="0">
                <a:solidFill>
                  <a:prstClr val="black"/>
                </a:solidFill>
                <a:cs typeface="Arial" panose="020B0604020202020204" pitchFamily="34" charset="0"/>
                <a:hlinkClick r:id="rId2"/>
              </a:rPr>
              <a:t>www.sebi.gov.in/sebiweb/other/OtherAction.do?doRecognisedFpi=yes&amp;intmId=34/</a:t>
            </a:r>
            <a:endParaRPr lang="en-US" sz="882" dirty="0" smtClean="0">
              <a:solidFill>
                <a:prstClr val="black"/>
              </a:solidFill>
              <a:cs typeface="Arial" panose="020B0604020202020204" pitchFamily="34" charset="0"/>
            </a:endParaRPr>
          </a:p>
        </p:txBody>
      </p:sp>
      <p:sp>
        <p:nvSpPr>
          <p:cNvPr id="8" name="Rectangle 7"/>
          <p:cNvSpPr/>
          <p:nvPr/>
        </p:nvSpPr>
        <p:spPr>
          <a:xfrm>
            <a:off x="2543969" y="953392"/>
            <a:ext cx="5306808" cy="601313"/>
          </a:xfrm>
          <a:prstGeom prst="rect">
            <a:avLst/>
          </a:prstGeom>
          <a:solidFill>
            <a:srgbClr val="1F317F"/>
          </a:solidFill>
          <a:ln>
            <a:solidFill>
              <a:srgbClr val="1F317F"/>
            </a:solid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lIns="80682" tIns="40341" rIns="80682" bIns="40341" anchor="ctr" anchorCtr="0"/>
          <a:lstStyle/>
          <a:p>
            <a:pPr algn="ctr">
              <a:lnSpc>
                <a:spcPct val="125000"/>
              </a:lnSpc>
            </a:pPr>
            <a:r>
              <a:rPr lang="en-US" sz="1600" b="1" dirty="0">
                <a:solidFill>
                  <a:schemeClr val="bg1"/>
                </a:solidFill>
                <a:latin typeface="Arial" panose="020B0604020202020204" pitchFamily="34" charset="0"/>
                <a:cs typeface="Arial" panose="020B0604020202020204" pitchFamily="34" charset="0"/>
              </a:rPr>
              <a:t>Application through ASBA</a:t>
            </a:r>
          </a:p>
          <a:p>
            <a:pPr algn="ctr">
              <a:lnSpc>
                <a:spcPct val="125000"/>
              </a:lnSpc>
            </a:pPr>
            <a:r>
              <a:rPr lang="en-US" sz="1600" b="1" dirty="0">
                <a:solidFill>
                  <a:schemeClr val="bg1"/>
                </a:solidFill>
                <a:latin typeface="Arial" panose="020B0604020202020204" pitchFamily="34" charset="0"/>
                <a:cs typeface="Arial" panose="020B0604020202020204" pitchFamily="34" charset="0"/>
              </a:rPr>
              <a:t>(can be made through Online or Physical process)</a:t>
            </a:r>
          </a:p>
        </p:txBody>
      </p:sp>
      <p:cxnSp>
        <p:nvCxnSpPr>
          <p:cNvPr id="9" name="Straight Connector 8"/>
          <p:cNvCxnSpPr/>
          <p:nvPr/>
        </p:nvCxnSpPr>
        <p:spPr>
          <a:xfrm>
            <a:off x="4881373" y="1493392"/>
            <a:ext cx="0" cy="158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a:cxnSpLocks/>
            <a:stCxn id="8" idx="2"/>
            <a:endCxn id="21" idx="0"/>
          </p:cNvCxnSpPr>
          <p:nvPr/>
        </p:nvCxnSpPr>
        <p:spPr>
          <a:xfrm rot="16200000" flipH="1">
            <a:off x="5961599" y="790478"/>
            <a:ext cx="354761" cy="188321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8" idx="2"/>
            <a:endCxn id="12" idx="0"/>
          </p:cNvCxnSpPr>
          <p:nvPr/>
        </p:nvCxnSpPr>
        <p:spPr>
          <a:xfrm rot="5400000">
            <a:off x="3702785" y="395891"/>
            <a:ext cx="335775" cy="265340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8087" y="1890480"/>
            <a:ext cx="3811765" cy="444706"/>
          </a:xfrm>
          <a:prstGeom prst="rect">
            <a:avLst/>
          </a:prstGeom>
          <a:solidFill>
            <a:schemeClr val="accent1">
              <a:lumMod val="90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b="1" dirty="0">
                <a:solidFill>
                  <a:schemeClr val="bg1"/>
                </a:solidFill>
                <a:latin typeface="Arial" panose="020B0604020202020204" pitchFamily="34" charset="0"/>
                <a:cs typeface="Arial" panose="020B0604020202020204" pitchFamily="34" charset="0"/>
              </a:rPr>
              <a:t>Physical ASBA</a:t>
            </a:r>
          </a:p>
        </p:txBody>
      </p:sp>
      <p:sp>
        <p:nvSpPr>
          <p:cNvPr id="13" name="Rectangle 12"/>
          <p:cNvSpPr/>
          <p:nvPr/>
        </p:nvSpPr>
        <p:spPr>
          <a:xfrm>
            <a:off x="641488" y="2615556"/>
            <a:ext cx="3811765" cy="952359"/>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Print the Application Form/ use Plain Paper Application; </a:t>
            </a: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Fill-in </a:t>
            </a:r>
            <a:r>
              <a:rPr lang="en-US" sz="1400" dirty="0">
                <a:solidFill>
                  <a:srgbClr val="000000"/>
                </a:solidFill>
                <a:latin typeface="Arial" panose="020B0604020202020204" pitchFamily="34" charset="0"/>
                <a:cs typeface="Arial" panose="020B0604020202020204" pitchFamily="34" charset="0"/>
              </a:rPr>
              <a:t>the necessary details including ASBA Bank Account details</a:t>
            </a:r>
          </a:p>
        </p:txBody>
      </p:sp>
      <p:sp>
        <p:nvSpPr>
          <p:cNvPr id="14" name="Rectangle 13"/>
          <p:cNvSpPr/>
          <p:nvPr/>
        </p:nvSpPr>
        <p:spPr>
          <a:xfrm>
            <a:off x="638086" y="3810099"/>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Submit the Application Form at </a:t>
            </a:r>
            <a:r>
              <a:rPr lang="en-US" sz="1400" b="1" dirty="0">
                <a:solidFill>
                  <a:srgbClr val="000000"/>
                </a:solidFill>
                <a:latin typeface="Arial" panose="020B0604020202020204" pitchFamily="34" charset="0"/>
                <a:cs typeface="Arial" panose="020B0604020202020204" pitchFamily="34" charset="0"/>
              </a:rPr>
              <a:t>designated branch of SCSB</a:t>
            </a:r>
            <a:r>
              <a:rPr lang="en-US" sz="1400" dirty="0">
                <a:solidFill>
                  <a:srgbClr val="000000"/>
                </a:solidFill>
                <a:latin typeface="Arial" panose="020B0604020202020204" pitchFamily="34" charset="0"/>
                <a:cs typeface="Arial" panose="020B0604020202020204" pitchFamily="34" charset="0"/>
              </a:rPr>
              <a:t>*</a:t>
            </a:r>
          </a:p>
        </p:txBody>
      </p:sp>
      <p:sp>
        <p:nvSpPr>
          <p:cNvPr id="15" name="Rectangle 14"/>
          <p:cNvSpPr/>
          <p:nvPr/>
        </p:nvSpPr>
        <p:spPr>
          <a:xfrm>
            <a:off x="638085" y="4605744"/>
            <a:ext cx="3811765" cy="531504"/>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Obtain acknowledgment slip from the SCSB</a:t>
            </a:r>
          </a:p>
        </p:txBody>
      </p:sp>
      <p:cxnSp>
        <p:nvCxnSpPr>
          <p:cNvPr id="16" name="Straight Arrow Connector 15"/>
          <p:cNvCxnSpPr>
            <a:stCxn id="12" idx="2"/>
            <a:endCxn id="13" idx="0"/>
          </p:cNvCxnSpPr>
          <p:nvPr/>
        </p:nvCxnSpPr>
        <p:spPr>
          <a:xfrm>
            <a:off x="2543970" y="2335186"/>
            <a:ext cx="3401" cy="280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14" idx="0"/>
          </p:cNvCxnSpPr>
          <p:nvPr/>
        </p:nvCxnSpPr>
        <p:spPr>
          <a:xfrm flipH="1">
            <a:off x="2543969" y="3567915"/>
            <a:ext cx="3402" cy="2421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15" idx="0"/>
          </p:cNvCxnSpPr>
          <p:nvPr/>
        </p:nvCxnSpPr>
        <p:spPr>
          <a:xfrm flipH="1">
            <a:off x="2543968" y="4350099"/>
            <a:ext cx="1" cy="2556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41488" y="5330783"/>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a:solidFill>
                  <a:srgbClr val="000000"/>
                </a:solidFill>
                <a:latin typeface="Arial" panose="020B0604020202020204" pitchFamily="34" charset="0"/>
                <a:cs typeface="Arial" panose="020B0604020202020204" pitchFamily="34" charset="0"/>
              </a:rPr>
              <a:t>SCSB submits bid to Stock Exchange and blocks ASBA Bank Account</a:t>
            </a:r>
          </a:p>
        </p:txBody>
      </p:sp>
      <p:cxnSp>
        <p:nvCxnSpPr>
          <p:cNvPr id="20" name="Straight Arrow Connector 19"/>
          <p:cNvCxnSpPr>
            <a:stCxn id="15" idx="2"/>
            <a:endCxn id="19" idx="0"/>
          </p:cNvCxnSpPr>
          <p:nvPr/>
        </p:nvCxnSpPr>
        <p:spPr>
          <a:xfrm>
            <a:off x="2543968" y="5137248"/>
            <a:ext cx="3403" cy="1935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174703" y="1909466"/>
            <a:ext cx="3811765" cy="444706"/>
          </a:xfrm>
          <a:prstGeom prst="rect">
            <a:avLst/>
          </a:prstGeom>
          <a:solidFill>
            <a:schemeClr val="accent1">
              <a:lumMod val="90000"/>
            </a:schemeClr>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b="1" dirty="0">
                <a:solidFill>
                  <a:schemeClr val="bg1"/>
                </a:solidFill>
                <a:latin typeface="Arial" panose="020B0604020202020204" pitchFamily="34" charset="0"/>
                <a:cs typeface="Arial" panose="020B0604020202020204" pitchFamily="34" charset="0"/>
              </a:rPr>
              <a:t>Online ASBA</a:t>
            </a:r>
            <a:endParaRPr lang="en-US" sz="1400" b="1" baseline="30000"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5174703" y="2635583"/>
            <a:ext cx="3811765" cy="667059"/>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smtClean="0">
                <a:solidFill>
                  <a:srgbClr val="000000"/>
                </a:solidFill>
                <a:latin typeface="Arial" panose="020B0604020202020204" pitchFamily="34" charset="0"/>
                <a:cs typeface="Arial" panose="020B0604020202020204" pitchFamily="34" charset="0"/>
              </a:rPr>
              <a:t>Check with your SCSB </a:t>
            </a:r>
            <a:r>
              <a:rPr lang="en-US" sz="1400" dirty="0">
                <a:solidFill>
                  <a:srgbClr val="000000"/>
                </a:solidFill>
                <a:latin typeface="Arial" panose="020B0604020202020204" pitchFamily="34" charset="0"/>
                <a:cs typeface="Arial" panose="020B0604020202020204" pitchFamily="34" charset="0"/>
              </a:rPr>
              <a:t>if it offers an online facility for making application in a Rights Issue</a:t>
            </a:r>
          </a:p>
        </p:txBody>
      </p:sp>
      <p:sp>
        <p:nvSpPr>
          <p:cNvPr id="23" name="Rectangle 22"/>
          <p:cNvSpPr/>
          <p:nvPr/>
        </p:nvSpPr>
        <p:spPr>
          <a:xfrm>
            <a:off x="5174703" y="3584054"/>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a:solidFill>
                  <a:srgbClr val="000000"/>
                </a:solidFill>
                <a:latin typeface="Arial" panose="020B0604020202020204" pitchFamily="34" charset="0"/>
                <a:cs typeface="Arial" panose="020B0604020202020204" pitchFamily="34" charset="0"/>
              </a:rPr>
              <a:t>Login to the banking website of the SCSB</a:t>
            </a:r>
          </a:p>
        </p:txBody>
      </p:sp>
      <p:sp>
        <p:nvSpPr>
          <p:cNvPr id="24" name="Rectangle 23"/>
          <p:cNvSpPr/>
          <p:nvPr/>
        </p:nvSpPr>
        <p:spPr>
          <a:xfrm>
            <a:off x="5174703" y="4405465"/>
            <a:ext cx="3811765" cy="667059"/>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US" sz="1400" dirty="0">
                <a:solidFill>
                  <a:srgbClr val="000000"/>
                </a:solidFill>
                <a:latin typeface="Arial" panose="020B0604020202020204" pitchFamily="34" charset="0"/>
                <a:cs typeface="Arial" panose="020B0604020202020204" pitchFamily="34" charset="0"/>
              </a:rPr>
              <a:t> Open the application page and fill-in the necessary details and submit the bid; </a:t>
            </a: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Online </a:t>
            </a:r>
            <a:r>
              <a:rPr lang="en-US" sz="1400" dirty="0">
                <a:solidFill>
                  <a:srgbClr val="000000"/>
                </a:solidFill>
                <a:latin typeface="Arial" panose="020B0604020202020204" pitchFamily="34" charset="0"/>
                <a:cs typeface="Arial" panose="020B0604020202020204" pitchFamily="34" charset="0"/>
              </a:rPr>
              <a:t>Acknowledgement is generated</a:t>
            </a:r>
          </a:p>
        </p:txBody>
      </p:sp>
      <p:cxnSp>
        <p:nvCxnSpPr>
          <p:cNvPr id="25" name="Straight Arrow Connector 24"/>
          <p:cNvCxnSpPr>
            <a:stCxn id="21" idx="2"/>
            <a:endCxn id="22" idx="0"/>
          </p:cNvCxnSpPr>
          <p:nvPr/>
        </p:nvCxnSpPr>
        <p:spPr>
          <a:xfrm>
            <a:off x="7080586" y="2354173"/>
            <a:ext cx="0" cy="2814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23" idx="0"/>
          </p:cNvCxnSpPr>
          <p:nvPr/>
        </p:nvCxnSpPr>
        <p:spPr>
          <a:xfrm>
            <a:off x="7080586" y="3302643"/>
            <a:ext cx="0" cy="2814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a:endCxn id="24" idx="0"/>
          </p:cNvCxnSpPr>
          <p:nvPr/>
        </p:nvCxnSpPr>
        <p:spPr>
          <a:xfrm>
            <a:off x="7080586" y="4124054"/>
            <a:ext cx="0" cy="2814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74703" y="5353936"/>
            <a:ext cx="3811765" cy="540000"/>
          </a:xfrm>
          <a:prstGeom prst="rect">
            <a:avLst/>
          </a:prstGeom>
          <a:solidFill>
            <a:srgbClr val="DEECF6"/>
          </a:solidFill>
          <a:ln w="635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r>
              <a:rPr lang="en-US" sz="1400" dirty="0">
                <a:solidFill>
                  <a:srgbClr val="000000"/>
                </a:solidFill>
                <a:latin typeface="Arial" panose="020B0604020202020204" pitchFamily="34" charset="0"/>
                <a:cs typeface="Arial" panose="020B0604020202020204" pitchFamily="34" charset="0"/>
              </a:rPr>
              <a:t>SCSB submits bid to Stock Exchange and blocks ASBA Bank Account</a:t>
            </a:r>
          </a:p>
        </p:txBody>
      </p:sp>
      <p:cxnSp>
        <p:nvCxnSpPr>
          <p:cNvPr id="29" name="Straight Arrow Connector 28"/>
          <p:cNvCxnSpPr>
            <a:stCxn id="24" idx="2"/>
            <a:endCxn id="28" idx="0"/>
          </p:cNvCxnSpPr>
          <p:nvPr/>
        </p:nvCxnSpPr>
        <p:spPr>
          <a:xfrm>
            <a:off x="7080586" y="5072524"/>
            <a:ext cx="0" cy="2814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
          <p:cNvPicPr/>
          <p:nvPr/>
        </p:nvPicPr>
        <p:blipFill>
          <a:blip r:embed="rId3"/>
          <a:stretch/>
        </p:blipFill>
        <p:spPr>
          <a:xfrm>
            <a:off x="8876400" y="0"/>
            <a:ext cx="1029600" cy="803880"/>
          </a:xfrm>
          <a:prstGeom prst="rect">
            <a:avLst/>
          </a:prstGeom>
          <a:ln>
            <a:noFill/>
          </a:ln>
        </p:spPr>
      </p:pic>
      <p:sp>
        <p:nvSpPr>
          <p:cNvPr id="32" name="TextBox 31"/>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1287072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2800" b="1" spc="-1" dirty="0">
                <a:solidFill>
                  <a:srgbClr val="000000"/>
                </a:solidFill>
                <a:ea typeface="Arial"/>
              </a:rPr>
              <a:t>Illustration of Online ASBA: </a:t>
            </a:r>
            <a:br>
              <a:rPr lang="en-US" sz="2800" b="1" spc="-1" dirty="0">
                <a:solidFill>
                  <a:srgbClr val="000000"/>
                </a:solidFill>
                <a:ea typeface="Arial"/>
              </a:rPr>
            </a:br>
            <a:r>
              <a:rPr lang="en-US" sz="2800" b="1" spc="-1" dirty="0">
                <a:solidFill>
                  <a:srgbClr val="000000"/>
                </a:solidFill>
                <a:ea typeface="Arial"/>
              </a:rPr>
              <a:t>Application through Internet </a:t>
            </a:r>
            <a:r>
              <a:rPr lang="en-US" sz="2800" b="1" spc="-1" dirty="0" smtClean="0">
                <a:solidFill>
                  <a:srgbClr val="000000"/>
                </a:solidFill>
                <a:ea typeface="Arial"/>
              </a:rPr>
              <a:t>Banking (1/2)</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24</a:t>
            </a:r>
            <a:endParaRPr lang="en-IN" sz="1000" b="0" strike="noStrike" spc="-1" dirty="0">
              <a:latin typeface="Arial"/>
            </a:endParaRPr>
          </a:p>
        </p:txBody>
      </p:sp>
      <p:sp>
        <p:nvSpPr>
          <p:cNvPr id="7" name="Slide Number Placeholder 2"/>
          <p:cNvSpPr txBox="1">
            <a:spLocks/>
          </p:cNvSpPr>
          <p:nvPr/>
        </p:nvSpPr>
        <p:spPr>
          <a:xfrm>
            <a:off x="6213566" y="5702717"/>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24</a:t>
            </a:fld>
            <a:endParaRPr lang="en-US" altLang="en-US" dirty="0"/>
          </a:p>
        </p:txBody>
      </p:sp>
      <p:sp>
        <p:nvSpPr>
          <p:cNvPr id="8" name="Rectangle 7"/>
          <p:cNvSpPr/>
          <p:nvPr/>
        </p:nvSpPr>
        <p:spPr bwMode="auto">
          <a:xfrm>
            <a:off x="727166" y="1109044"/>
            <a:ext cx="8293953" cy="4836056"/>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sp>
        <p:nvSpPr>
          <p:cNvPr id="9" name="TextBox 8"/>
          <p:cNvSpPr txBox="1"/>
          <p:nvPr/>
        </p:nvSpPr>
        <p:spPr>
          <a:xfrm>
            <a:off x="609153" y="6018802"/>
            <a:ext cx="8159482" cy="228076"/>
          </a:xfrm>
          <a:prstGeom prst="rect">
            <a:avLst/>
          </a:prstGeom>
          <a:noFill/>
        </p:spPr>
        <p:txBody>
          <a:bodyPr wrap="square" rtlCol="0">
            <a:spAutoFit/>
          </a:bodyPr>
          <a:lstStyle/>
          <a:p>
            <a:pPr fontAlgn="auto">
              <a:spcBef>
                <a:spcPts val="0"/>
              </a:spcBef>
              <a:spcAft>
                <a:spcPts val="0"/>
              </a:spcAft>
            </a:pPr>
            <a:r>
              <a:rPr lang="en-US" sz="882" dirty="0">
                <a:solidFill>
                  <a:prstClr val="black"/>
                </a:solidFill>
                <a:latin typeface="Calibri" panose="020F0502020204030204"/>
              </a:rPr>
              <a:t>Illustration only. Please contact your SCSB for the details on online ASBA facility for Rights Issue, if any, provided by it.</a:t>
            </a:r>
          </a:p>
        </p:txBody>
      </p:sp>
      <p:pic>
        <p:nvPicPr>
          <p:cNvPr id="10" name="Picture 9"/>
          <p:cNvPicPr>
            <a:picLocks noChangeAspect="1"/>
          </p:cNvPicPr>
          <p:nvPr/>
        </p:nvPicPr>
        <p:blipFill>
          <a:blip r:embed="rId2"/>
          <a:stretch>
            <a:fillRect/>
          </a:stretch>
        </p:blipFill>
        <p:spPr>
          <a:xfrm>
            <a:off x="744601" y="1098557"/>
            <a:ext cx="4891368" cy="2302809"/>
          </a:xfrm>
          <a:prstGeom prst="rect">
            <a:avLst/>
          </a:prstGeom>
        </p:spPr>
      </p:pic>
      <p:sp>
        <p:nvSpPr>
          <p:cNvPr id="11" name="Rectangular Callout 10"/>
          <p:cNvSpPr/>
          <p:nvPr/>
        </p:nvSpPr>
        <p:spPr bwMode="auto">
          <a:xfrm>
            <a:off x="6119948" y="1109044"/>
            <a:ext cx="1815353" cy="809513"/>
          </a:xfrm>
          <a:prstGeom prst="wedgeRectCallout">
            <a:avLst>
              <a:gd name="adj1" fmla="val -181283"/>
              <a:gd name="adj2" fmla="val -5484"/>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050" dirty="0"/>
              <a:t>Login, go to Investment Tab and select Rights Issue and Click on Apply for Rights Issue in the next screen</a:t>
            </a:r>
          </a:p>
        </p:txBody>
      </p:sp>
      <p:pic>
        <p:nvPicPr>
          <p:cNvPr id="12" name="Picture 11"/>
          <p:cNvPicPr>
            <a:picLocks noChangeAspect="1"/>
          </p:cNvPicPr>
          <p:nvPr/>
        </p:nvPicPr>
        <p:blipFill>
          <a:blip r:embed="rId3"/>
          <a:stretch>
            <a:fillRect/>
          </a:stretch>
        </p:blipFill>
        <p:spPr>
          <a:xfrm>
            <a:off x="4477170" y="3401366"/>
            <a:ext cx="4526144" cy="2569624"/>
          </a:xfrm>
          <a:prstGeom prst="rect">
            <a:avLst/>
          </a:prstGeom>
        </p:spPr>
      </p:pic>
      <p:sp>
        <p:nvSpPr>
          <p:cNvPr id="13" name="Rectangular Callout 12"/>
          <p:cNvSpPr/>
          <p:nvPr/>
        </p:nvSpPr>
        <p:spPr bwMode="auto">
          <a:xfrm>
            <a:off x="1887535" y="4931305"/>
            <a:ext cx="1582831" cy="809513"/>
          </a:xfrm>
          <a:prstGeom prst="wedgeRectCallout">
            <a:avLst>
              <a:gd name="adj1" fmla="val 135885"/>
              <a:gd name="adj2" fmla="val -24468"/>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200" dirty="0"/>
              <a:t>Select relevant Issuer and Initiate Payment </a:t>
            </a:r>
          </a:p>
        </p:txBody>
      </p:sp>
      <p:pic>
        <p:nvPicPr>
          <p:cNvPr id="15" name="Picture 3"/>
          <p:cNvPicPr/>
          <p:nvPr/>
        </p:nvPicPr>
        <p:blipFill>
          <a:blip r:embed="rId4"/>
          <a:stretch/>
        </p:blipFill>
        <p:spPr>
          <a:xfrm>
            <a:off x="8876400" y="0"/>
            <a:ext cx="1029600" cy="803880"/>
          </a:xfrm>
          <a:prstGeom prst="rect">
            <a:avLst/>
          </a:prstGeom>
          <a:ln>
            <a:noFill/>
          </a:ln>
        </p:spPr>
      </p:pic>
      <p:sp>
        <p:nvSpPr>
          <p:cNvPr id="16" name="TextBox 15"/>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6441210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2800" b="1" spc="-1" dirty="0">
                <a:solidFill>
                  <a:srgbClr val="000000"/>
                </a:solidFill>
                <a:ea typeface="Arial"/>
              </a:rPr>
              <a:t>Illustration of Online ASBA: </a:t>
            </a:r>
            <a:br>
              <a:rPr lang="en-US" sz="2800" b="1" spc="-1" dirty="0">
                <a:solidFill>
                  <a:srgbClr val="000000"/>
                </a:solidFill>
                <a:ea typeface="Arial"/>
              </a:rPr>
            </a:br>
            <a:r>
              <a:rPr lang="en-US" sz="2800" b="1" spc="-1" dirty="0">
                <a:solidFill>
                  <a:srgbClr val="000000"/>
                </a:solidFill>
                <a:ea typeface="Arial"/>
              </a:rPr>
              <a:t>Application through Internet </a:t>
            </a:r>
            <a:r>
              <a:rPr lang="en-US" sz="2800" b="1" spc="-1" dirty="0" smtClean="0">
                <a:solidFill>
                  <a:srgbClr val="000000"/>
                </a:solidFill>
                <a:ea typeface="Arial"/>
              </a:rPr>
              <a:t>Banking (2/2) </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400"/>
              </a:spcBef>
              <a:buClr>
                <a:srgbClr val="000000"/>
              </a:buClr>
              <a:buFont typeface="Wingdings" charset="2"/>
              <a:buChar char=""/>
            </a:pPr>
            <a:endParaRPr lang="en-IN" sz="2400" spc="-1" dirty="0"/>
          </a:p>
          <a:p>
            <a:pPr marL="343080" indent="-342360">
              <a:lnSpc>
                <a:spcPct val="100000"/>
              </a:lnSpc>
              <a:spcBef>
                <a:spcPts val="1400"/>
              </a:spcBef>
              <a:buClr>
                <a:srgbClr val="000000"/>
              </a:buClr>
              <a:buFont typeface="Wingdings" charset="2"/>
              <a:buChar char=""/>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25</a:t>
            </a:r>
            <a:endParaRPr lang="en-IN" sz="1000" b="0" strike="noStrike" spc="-1" dirty="0">
              <a:latin typeface="Arial"/>
            </a:endParaRPr>
          </a:p>
        </p:txBody>
      </p:sp>
      <p:sp>
        <p:nvSpPr>
          <p:cNvPr id="7" name="Slide Number Placeholder 2"/>
          <p:cNvSpPr txBox="1">
            <a:spLocks/>
          </p:cNvSpPr>
          <p:nvPr/>
        </p:nvSpPr>
        <p:spPr>
          <a:xfrm>
            <a:off x="6474823" y="5859007"/>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25</a:t>
            </a:fld>
            <a:endParaRPr lang="en-US" altLang="en-US" dirty="0"/>
          </a:p>
        </p:txBody>
      </p:sp>
      <p:sp>
        <p:nvSpPr>
          <p:cNvPr id="8" name="Rectangle 7"/>
          <p:cNvSpPr/>
          <p:nvPr/>
        </p:nvSpPr>
        <p:spPr bwMode="auto">
          <a:xfrm>
            <a:off x="782235" y="896040"/>
            <a:ext cx="8335832" cy="5420167"/>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9" name="Picture 8"/>
          <p:cNvPicPr>
            <a:picLocks noChangeAspect="1"/>
          </p:cNvPicPr>
          <p:nvPr/>
        </p:nvPicPr>
        <p:blipFill rotWithShape="1">
          <a:blip r:embed="rId2"/>
          <a:srcRect l="22248" r="23956"/>
          <a:stretch/>
        </p:blipFill>
        <p:spPr>
          <a:xfrm>
            <a:off x="877395" y="974978"/>
            <a:ext cx="3926923" cy="3701383"/>
          </a:xfrm>
          <a:prstGeom prst="rect">
            <a:avLst/>
          </a:prstGeom>
        </p:spPr>
      </p:pic>
      <p:sp>
        <p:nvSpPr>
          <p:cNvPr id="10" name="Rectangular Callout 9"/>
          <p:cNvSpPr/>
          <p:nvPr/>
        </p:nvSpPr>
        <p:spPr bwMode="auto">
          <a:xfrm>
            <a:off x="6093823" y="1041038"/>
            <a:ext cx="1815353" cy="809513"/>
          </a:xfrm>
          <a:prstGeom prst="wedgeRectCallout">
            <a:avLst>
              <a:gd name="adj1" fmla="val -181283"/>
              <a:gd name="adj2" fmla="val -5484"/>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200" dirty="0"/>
              <a:t>Read the Instructions, fill in necessary details</a:t>
            </a:r>
          </a:p>
        </p:txBody>
      </p:sp>
      <p:pic>
        <p:nvPicPr>
          <p:cNvPr id="11" name="Picture 10"/>
          <p:cNvPicPr>
            <a:picLocks noChangeAspect="1"/>
          </p:cNvPicPr>
          <p:nvPr/>
        </p:nvPicPr>
        <p:blipFill rotWithShape="1">
          <a:blip r:embed="rId3"/>
          <a:srcRect l="16750" r="20096"/>
          <a:stretch/>
        </p:blipFill>
        <p:spPr>
          <a:xfrm>
            <a:off x="4899478" y="2861515"/>
            <a:ext cx="3689281" cy="3183319"/>
          </a:xfrm>
          <a:prstGeom prst="rect">
            <a:avLst/>
          </a:prstGeom>
        </p:spPr>
      </p:pic>
      <p:sp>
        <p:nvSpPr>
          <p:cNvPr id="12" name="Rectangular Callout 11"/>
          <p:cNvSpPr/>
          <p:nvPr/>
        </p:nvSpPr>
        <p:spPr bwMode="auto">
          <a:xfrm>
            <a:off x="2639266" y="5087379"/>
            <a:ext cx="1418484" cy="958011"/>
          </a:xfrm>
          <a:prstGeom prst="wedgeRectCallout">
            <a:avLst>
              <a:gd name="adj1" fmla="val 115504"/>
              <a:gd name="adj2" fmla="val 20437"/>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99320"/>
            <a:r>
              <a:rPr lang="en-IN" sz="1059" dirty="0"/>
              <a:t>Click proceed to submit the bid. Thereafter, confirm details and complete the application</a:t>
            </a:r>
          </a:p>
        </p:txBody>
      </p:sp>
      <p:pic>
        <p:nvPicPr>
          <p:cNvPr id="14" name="Picture 3"/>
          <p:cNvPicPr/>
          <p:nvPr/>
        </p:nvPicPr>
        <p:blipFill>
          <a:blip r:embed="rId4"/>
          <a:stretch/>
        </p:blipFill>
        <p:spPr>
          <a:xfrm>
            <a:off x="8876400" y="0"/>
            <a:ext cx="1029600" cy="803880"/>
          </a:xfrm>
          <a:prstGeom prst="rect">
            <a:avLst/>
          </a:prstGeom>
          <a:ln>
            <a:noFill/>
          </a:ln>
        </p:spPr>
      </p:pic>
      <p:sp>
        <p:nvSpPr>
          <p:cNvPr id="15" name="TextBox 14"/>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60428583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723240" y="105943"/>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2800" b="1" spc="-1" dirty="0">
                <a:solidFill>
                  <a:srgbClr val="000000"/>
                </a:solidFill>
                <a:ea typeface="Arial"/>
              </a:rPr>
              <a:t>Rights Issue Application through R-WAP</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26</a:t>
            </a:r>
            <a:endParaRPr lang="en-IN" sz="1000" b="0" strike="noStrike" spc="-1" dirty="0">
              <a:latin typeface="Arial"/>
            </a:endParaRPr>
          </a:p>
        </p:txBody>
      </p:sp>
      <p:sp>
        <p:nvSpPr>
          <p:cNvPr id="7" name="Rectangle 6"/>
          <p:cNvSpPr/>
          <p:nvPr/>
        </p:nvSpPr>
        <p:spPr>
          <a:xfrm>
            <a:off x="729527" y="1174832"/>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rgbClr val="000000"/>
                </a:solidFill>
                <a:latin typeface="Arial" panose="020B0604020202020204" pitchFamily="34" charset="0"/>
                <a:cs typeface="Arial" panose="020B0604020202020204" pitchFamily="34" charset="0"/>
              </a:rPr>
              <a:t>Visit Registrar’s Web based portal and go to </a:t>
            </a:r>
            <a:r>
              <a:rPr lang="en-IN" sz="1600" b="1" dirty="0">
                <a:solidFill>
                  <a:srgbClr val="000000"/>
                </a:solidFill>
                <a:latin typeface="Arial" panose="020B0604020202020204" pitchFamily="34" charset="0"/>
                <a:cs typeface="Arial" panose="020B0604020202020204" pitchFamily="34" charset="0"/>
              </a:rPr>
              <a:t>R-WAP</a:t>
            </a:r>
            <a:r>
              <a:rPr lang="en-IN" sz="1600" dirty="0">
                <a:solidFill>
                  <a:srgbClr val="000000"/>
                </a:solidFill>
                <a:latin typeface="Arial" panose="020B0604020202020204" pitchFamily="34" charset="0"/>
                <a:cs typeface="Arial" panose="020B0604020202020204" pitchFamily="34" charset="0"/>
              </a:rPr>
              <a:t> -&gt; </a:t>
            </a:r>
            <a:r>
              <a:rPr lang="en-IN" sz="1600" b="1" dirty="0">
                <a:solidFill>
                  <a:srgbClr val="000000"/>
                </a:solidFill>
                <a:latin typeface="Arial" panose="020B0604020202020204" pitchFamily="34" charset="0"/>
                <a:cs typeface="Arial" panose="020B0604020202020204" pitchFamily="34" charset="0"/>
              </a:rPr>
              <a:t>Apply for Rights Issue </a:t>
            </a:r>
            <a:endParaRPr lang="en-US" sz="1600" b="1" baseline="300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729527" y="2025328"/>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rgbClr val="000000"/>
                </a:solidFill>
                <a:latin typeface="Arial" panose="020B0604020202020204" pitchFamily="34" charset="0"/>
                <a:cs typeface="Arial" panose="020B0604020202020204" pitchFamily="34" charset="0"/>
              </a:rPr>
              <a:t>Confirm details and complete necessary verification procedures (including through OTPs)</a:t>
            </a:r>
            <a:endParaRPr lang="en-US" sz="1600"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729527" y="2875824"/>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chemeClr val="tx1"/>
                </a:solidFill>
                <a:latin typeface="Arial" panose="020B0604020202020204" pitchFamily="34" charset="0"/>
                <a:cs typeface="Arial" panose="020B0604020202020204" pitchFamily="34" charset="0"/>
              </a:rPr>
              <a:t>Select payment option (Through Internet banking/ UPI) and proceed for payment </a:t>
            </a:r>
          </a:p>
        </p:txBody>
      </p:sp>
      <p:sp>
        <p:nvSpPr>
          <p:cNvPr id="10" name="Rectangle 9"/>
          <p:cNvSpPr/>
          <p:nvPr/>
        </p:nvSpPr>
        <p:spPr>
          <a:xfrm>
            <a:off x="729527" y="3726320"/>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chemeClr val="tx1"/>
                </a:solidFill>
                <a:latin typeface="Arial" panose="020B0604020202020204" pitchFamily="34" charset="0"/>
                <a:cs typeface="Arial" panose="020B0604020202020204" pitchFamily="34" charset="0"/>
              </a:rPr>
              <a:t>Complete payment</a:t>
            </a:r>
          </a:p>
        </p:txBody>
      </p:sp>
      <p:sp>
        <p:nvSpPr>
          <p:cNvPr id="11" name="AutoShape 3"/>
          <p:cNvSpPr>
            <a:spLocks noChangeArrowheads="1"/>
          </p:cNvSpPr>
          <p:nvPr/>
        </p:nvSpPr>
        <p:spPr bwMode="auto">
          <a:xfrm>
            <a:off x="745292" y="5424196"/>
            <a:ext cx="8348376" cy="793724"/>
          </a:xfrm>
          <a:prstGeom prst="bevel">
            <a:avLst>
              <a:gd name="adj" fmla="val 12500"/>
            </a:avLst>
          </a:prstGeom>
          <a:solidFill>
            <a:srgbClr val="1F317F"/>
          </a:solidFill>
          <a:ln>
            <a:noFill/>
          </a:ln>
        </p:spPr>
        <p:txBody>
          <a:bodyPr lIns="80291" tIns="40144" rIns="80291" bIns="40144" anchor="ctr"/>
          <a:lstStyle/>
          <a:p>
            <a:pPr marL="285750" indent="-285750">
              <a:buFont typeface="Wingdings" panose="05000000000000000000" pitchFamily="2" charset="2"/>
              <a:buChar char="Ø"/>
            </a:pPr>
            <a:r>
              <a:rPr lang="en-IN" sz="1600" b="1" dirty="0">
                <a:solidFill>
                  <a:schemeClr val="bg1"/>
                </a:solidFill>
                <a:cs typeface="Arial" panose="020B0604020202020204" pitchFamily="34" charset="0"/>
              </a:rPr>
              <a:t>Please note that the R-WAP procedure may vary; </a:t>
            </a:r>
            <a:endParaRPr lang="en-IN" sz="1600" b="1" dirty="0" smtClean="0">
              <a:solidFill>
                <a:schemeClr val="bg1"/>
              </a:solidFill>
              <a:cs typeface="Arial" panose="020B0604020202020204" pitchFamily="34" charset="0"/>
            </a:endParaRPr>
          </a:p>
          <a:p>
            <a:pPr marL="285750" indent="-285750">
              <a:buFont typeface="Wingdings" panose="05000000000000000000" pitchFamily="2" charset="2"/>
              <a:buChar char="Ø"/>
            </a:pPr>
            <a:r>
              <a:rPr lang="en-IN" sz="1600" b="1" dirty="0" smtClean="0">
                <a:solidFill>
                  <a:schemeClr val="bg1"/>
                </a:solidFill>
                <a:cs typeface="Arial" panose="020B0604020202020204" pitchFamily="34" charset="0"/>
              </a:rPr>
              <a:t>Investors </a:t>
            </a:r>
            <a:r>
              <a:rPr lang="en-IN" sz="1600" b="1" dirty="0">
                <a:solidFill>
                  <a:schemeClr val="bg1"/>
                </a:solidFill>
                <a:cs typeface="Arial" panose="020B0604020202020204" pitchFamily="34" charset="0"/>
              </a:rPr>
              <a:t>are requested to check with LOF and Application Form for their Rights Issue</a:t>
            </a:r>
          </a:p>
        </p:txBody>
      </p:sp>
      <p:sp>
        <p:nvSpPr>
          <p:cNvPr id="12" name="Rectangle 11"/>
          <p:cNvSpPr/>
          <p:nvPr/>
        </p:nvSpPr>
        <p:spPr>
          <a:xfrm>
            <a:off x="729527" y="4576813"/>
            <a:ext cx="8347511" cy="540000"/>
          </a:xfrm>
          <a:prstGeom prst="rect">
            <a:avLst/>
          </a:prstGeom>
          <a:solidFill>
            <a:srgbClr val="DEECF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0682" tIns="40341" rIns="80682" bIns="40341" rtlCol="0" anchor="ctr" anchorCtr="0"/>
          <a:lstStyle/>
          <a:p>
            <a:pPr algn="ctr"/>
            <a:r>
              <a:rPr lang="en-IN" sz="1600" dirty="0">
                <a:solidFill>
                  <a:schemeClr val="tx1"/>
                </a:solidFill>
                <a:latin typeface="Arial" panose="020B0604020202020204" pitchFamily="34" charset="0"/>
                <a:cs typeface="Arial" panose="020B0604020202020204" pitchFamily="34" charset="0"/>
              </a:rPr>
              <a:t>Generate reference number for application</a:t>
            </a:r>
          </a:p>
        </p:txBody>
      </p:sp>
      <p:sp>
        <p:nvSpPr>
          <p:cNvPr id="13" name="Down Arrow 12"/>
          <p:cNvSpPr/>
          <p:nvPr/>
        </p:nvSpPr>
        <p:spPr bwMode="auto">
          <a:xfrm>
            <a:off x="4793325" y="1749617"/>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sp>
        <p:nvSpPr>
          <p:cNvPr id="14" name="Down Arrow 13"/>
          <p:cNvSpPr/>
          <p:nvPr/>
        </p:nvSpPr>
        <p:spPr bwMode="auto">
          <a:xfrm>
            <a:off x="4793325" y="2600113"/>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sp>
        <p:nvSpPr>
          <p:cNvPr id="15" name="Down Arrow 14"/>
          <p:cNvSpPr/>
          <p:nvPr/>
        </p:nvSpPr>
        <p:spPr bwMode="auto">
          <a:xfrm>
            <a:off x="4793325" y="3450608"/>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sp>
        <p:nvSpPr>
          <p:cNvPr id="16" name="Down Arrow 15"/>
          <p:cNvSpPr/>
          <p:nvPr/>
        </p:nvSpPr>
        <p:spPr bwMode="auto">
          <a:xfrm>
            <a:off x="4793325" y="4301105"/>
            <a:ext cx="219915" cy="240926"/>
          </a:xfrm>
          <a:prstGeom prst="downArrow">
            <a:avLst/>
          </a:prstGeom>
          <a:solidFill>
            <a:schemeClr val="tx2">
              <a:lumMod val="75000"/>
            </a:schemeClr>
          </a:solidFill>
          <a:ln w="9525" cap="flat" cmpd="sng" algn="ctr">
            <a:solidFill>
              <a:schemeClr val="tx2">
                <a:lumMod val="75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IN" sz="1400" b="1" dirty="0">
              <a:cs typeface="Arial" panose="020B0604020202020204" pitchFamily="34" charset="0"/>
            </a:endParaRPr>
          </a:p>
        </p:txBody>
      </p:sp>
      <p:pic>
        <p:nvPicPr>
          <p:cNvPr id="18" name="Picture 3"/>
          <p:cNvPicPr/>
          <p:nvPr/>
        </p:nvPicPr>
        <p:blipFill>
          <a:blip r:embed="rId2"/>
          <a:stretch/>
        </p:blipFill>
        <p:spPr>
          <a:xfrm>
            <a:off x="8876400" y="0"/>
            <a:ext cx="1029600" cy="803880"/>
          </a:xfrm>
          <a:prstGeom prst="rect">
            <a:avLst/>
          </a:prstGeom>
          <a:ln>
            <a:noFill/>
          </a:ln>
        </p:spPr>
      </p:pic>
      <p:sp>
        <p:nvSpPr>
          <p:cNvPr id="19" name="TextBox 1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8946322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71246" y="52971"/>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Applying through R-WAP: Confirm Details and Verification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720">
              <a:lnSpc>
                <a:spcPct val="100000"/>
              </a:lnSpc>
              <a:spcBef>
                <a:spcPts val="1400"/>
              </a:spcBef>
              <a:buClr>
                <a:srgbClr val="000000"/>
              </a:buClr>
            </a:pPr>
            <a:r>
              <a:rPr lang="en-IN" sz="2400" spc="-1" dirty="0" smtClean="0">
                <a:solidFill>
                  <a:srgbClr val="000000"/>
                </a:solidFill>
                <a:latin typeface="Arial"/>
              </a:rPr>
              <a:t>			</a:t>
            </a: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27</a:t>
            </a:r>
            <a:endParaRPr lang="en-IN" sz="1000" b="0" strike="noStrike" spc="-1" dirty="0">
              <a:solidFill>
                <a:schemeClr val="bg1"/>
              </a:solidFill>
              <a:latin typeface="Arial"/>
            </a:endParaRPr>
          </a:p>
        </p:txBody>
      </p:sp>
      <p:sp>
        <p:nvSpPr>
          <p:cNvPr id="10" name="Slide Number Placeholder 2"/>
          <p:cNvSpPr txBox="1">
            <a:spLocks/>
          </p:cNvSpPr>
          <p:nvPr/>
        </p:nvSpPr>
        <p:spPr>
          <a:xfrm>
            <a:off x="6301080" y="5846826"/>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27</a:t>
            </a:fld>
            <a:endParaRPr lang="en-US" altLang="en-US" dirty="0"/>
          </a:p>
        </p:txBody>
      </p:sp>
      <p:sp>
        <p:nvSpPr>
          <p:cNvPr id="12" name="Rectangle 11"/>
          <p:cNvSpPr/>
          <p:nvPr/>
        </p:nvSpPr>
        <p:spPr bwMode="auto">
          <a:xfrm>
            <a:off x="684692" y="884134"/>
            <a:ext cx="8359588" cy="5327818"/>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13" name="Picture 12"/>
          <p:cNvPicPr/>
          <p:nvPr/>
        </p:nvPicPr>
        <p:blipFill rotWithShape="1">
          <a:blip r:embed="rId2"/>
          <a:srcRect l="16430" t="12763" r="16920" b="12382"/>
          <a:stretch/>
        </p:blipFill>
        <p:spPr bwMode="auto">
          <a:xfrm>
            <a:off x="697300" y="896040"/>
            <a:ext cx="5340594" cy="288257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a:extLst>
              <a:ext uri="{28A0092B-C50C-407E-A947-70E740481C1C}">
                <a14:useLocalDpi xmlns:a14="http://schemas.microsoft.com/office/drawing/2010/main" val="0"/>
              </a:ext>
            </a:extLst>
          </a:blip>
          <a:srcRect l="16741" t="13836" r="17004" b="40949"/>
          <a:stretch/>
        </p:blipFill>
        <p:spPr bwMode="auto">
          <a:xfrm>
            <a:off x="3716271" y="3971564"/>
            <a:ext cx="5264224" cy="2240388"/>
          </a:xfrm>
          <a:prstGeom prst="rect">
            <a:avLst/>
          </a:prstGeom>
          <a:ln>
            <a:noFill/>
          </a:ln>
          <a:extLst>
            <a:ext uri="{53640926-AAD7-44D8-BBD7-CCE9431645EC}">
              <a14:shadowObscured xmlns:a14="http://schemas.microsoft.com/office/drawing/2010/main"/>
            </a:ext>
          </a:extLst>
        </p:spPr>
      </p:pic>
      <p:sp>
        <p:nvSpPr>
          <p:cNvPr id="15" name="Rectangular Callout 14"/>
          <p:cNvSpPr/>
          <p:nvPr/>
        </p:nvSpPr>
        <p:spPr bwMode="auto">
          <a:xfrm>
            <a:off x="1279359" y="4146655"/>
            <a:ext cx="1806232" cy="1500450"/>
          </a:xfrm>
          <a:prstGeom prst="wedgeRectCallout">
            <a:avLst>
              <a:gd name="adj1" fmla="val 114597"/>
              <a:gd name="adj2" fmla="val 35042"/>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marL="151287" indent="-151287">
              <a:spcAft>
                <a:spcPts val="529"/>
              </a:spcAft>
              <a:buFont typeface="Arial" pitchFamily="34" charset="0"/>
              <a:buChar char="•"/>
            </a:pPr>
            <a:r>
              <a:rPr lang="en-IN" sz="1200" dirty="0">
                <a:solidFill>
                  <a:srgbClr val="000000"/>
                </a:solidFill>
              </a:rPr>
              <a:t>Enter Email address and mobile number and generate OTP</a:t>
            </a:r>
          </a:p>
          <a:p>
            <a:pPr marL="151287" indent="-151287">
              <a:spcAft>
                <a:spcPts val="529"/>
              </a:spcAft>
              <a:buFont typeface="Arial" pitchFamily="34" charset="0"/>
              <a:buChar char="•"/>
            </a:pPr>
            <a:r>
              <a:rPr lang="en-IN" sz="1200" dirty="0">
                <a:solidFill>
                  <a:srgbClr val="000000"/>
                </a:solidFill>
              </a:rPr>
              <a:t>Enter OTP and complete verification </a:t>
            </a:r>
          </a:p>
        </p:txBody>
      </p:sp>
      <p:sp>
        <p:nvSpPr>
          <p:cNvPr id="16" name="Rectangular Callout 15"/>
          <p:cNvSpPr/>
          <p:nvPr/>
        </p:nvSpPr>
        <p:spPr bwMode="auto">
          <a:xfrm>
            <a:off x="6332457" y="1085839"/>
            <a:ext cx="2408310" cy="1820882"/>
          </a:xfrm>
          <a:prstGeom prst="wedgeRectCallout">
            <a:avLst>
              <a:gd name="adj1" fmla="val -95033"/>
              <a:gd name="adj2" fmla="val 40227"/>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marL="151287" indent="-151287">
              <a:buFont typeface="Arial" pitchFamily="34" charset="0"/>
              <a:buChar char="•"/>
            </a:pPr>
            <a:r>
              <a:rPr lang="en-IN" sz="1600" dirty="0">
                <a:solidFill>
                  <a:srgbClr val="000000"/>
                </a:solidFill>
              </a:rPr>
              <a:t>Enter DP ID-Client ID, and PAN</a:t>
            </a:r>
          </a:p>
          <a:p>
            <a:pPr marL="151287" indent="-151287">
              <a:spcAft>
                <a:spcPts val="529"/>
              </a:spcAft>
              <a:buFont typeface="Arial" pitchFamily="34" charset="0"/>
              <a:buChar char="•"/>
            </a:pPr>
            <a:endParaRPr lang="en-IN" sz="1600" dirty="0">
              <a:solidFill>
                <a:srgbClr val="000000"/>
              </a:solidFill>
            </a:endParaRPr>
          </a:p>
        </p:txBody>
      </p:sp>
      <p:sp>
        <p:nvSpPr>
          <p:cNvPr id="17" name="Rectangle 16">
            <a:extLst>
              <a:ext uri="{FF2B5EF4-FFF2-40B4-BE49-F238E27FC236}">
                <a16:creationId xmlns:a16="http://schemas.microsoft.com/office/drawing/2014/main" id="{478F1E56-8468-4130-AA76-F7B8080DBE81}"/>
              </a:ext>
            </a:extLst>
          </p:cNvPr>
          <p:cNvSpPr/>
          <p:nvPr/>
        </p:nvSpPr>
        <p:spPr>
          <a:xfrm>
            <a:off x="877433" y="996363"/>
            <a:ext cx="2762638" cy="5070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8302AF5-F1C6-4DBB-9615-244D283C4221}"/>
              </a:ext>
            </a:extLst>
          </p:cNvPr>
          <p:cNvSpPr/>
          <p:nvPr/>
        </p:nvSpPr>
        <p:spPr>
          <a:xfrm>
            <a:off x="4015080" y="4146655"/>
            <a:ext cx="2762638" cy="5571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20" name="Picture 3"/>
          <p:cNvPicPr/>
          <p:nvPr/>
        </p:nvPicPr>
        <p:blipFill>
          <a:blip r:embed="rId4"/>
          <a:stretch/>
        </p:blipFill>
        <p:spPr>
          <a:xfrm>
            <a:off x="8876400" y="0"/>
            <a:ext cx="1029600" cy="803880"/>
          </a:xfrm>
          <a:prstGeom prst="rect">
            <a:avLst/>
          </a:prstGeom>
          <a:ln>
            <a:noFill/>
          </a:ln>
        </p:spPr>
      </p:pic>
      <p:sp>
        <p:nvSpPr>
          <p:cNvPr id="21" name="TextBox 2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0181442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609660" y="131437"/>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Applying through R-WAP: Application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720">
              <a:lnSpc>
                <a:spcPct val="100000"/>
              </a:lnSpc>
              <a:spcBef>
                <a:spcPts val="1400"/>
              </a:spcBef>
              <a:buClr>
                <a:srgbClr val="000000"/>
              </a:buClr>
            </a:pPr>
            <a:r>
              <a:rPr lang="en-IN" sz="2400" spc="-1" dirty="0" smtClean="0">
                <a:solidFill>
                  <a:srgbClr val="000000"/>
                </a:solidFill>
                <a:latin typeface="Arial"/>
              </a:rPr>
              <a:t>			</a:t>
            </a: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28</a:t>
            </a:r>
            <a:endParaRPr lang="en-IN" sz="1000" b="0" strike="noStrike" spc="-1" dirty="0">
              <a:latin typeface="Arial"/>
            </a:endParaRPr>
          </a:p>
        </p:txBody>
      </p:sp>
      <p:sp>
        <p:nvSpPr>
          <p:cNvPr id="7" name="Slide Number Placeholder 2"/>
          <p:cNvSpPr txBox="1">
            <a:spLocks/>
          </p:cNvSpPr>
          <p:nvPr/>
        </p:nvSpPr>
        <p:spPr>
          <a:xfrm>
            <a:off x="6523165" y="5714880"/>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50FCE-ACE5-4191-B7AA-AAF2FDBC2E2D}" type="slidenum">
              <a:rPr lang="en-US" altLang="en-US" smtClean="0"/>
              <a:pPr/>
              <a:t>28</a:t>
            </a:fld>
            <a:endParaRPr lang="en-US" altLang="en-US" dirty="0"/>
          </a:p>
        </p:txBody>
      </p:sp>
      <p:sp>
        <p:nvSpPr>
          <p:cNvPr id="8" name="Rectangle 7"/>
          <p:cNvSpPr/>
          <p:nvPr/>
        </p:nvSpPr>
        <p:spPr bwMode="auto">
          <a:xfrm>
            <a:off x="830577" y="983250"/>
            <a:ext cx="8335832" cy="5189040"/>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662" b="3746"/>
          <a:stretch/>
        </p:blipFill>
        <p:spPr>
          <a:xfrm>
            <a:off x="968057" y="1923370"/>
            <a:ext cx="7900194" cy="4129737"/>
          </a:xfrm>
          <a:prstGeom prst="rect">
            <a:avLst/>
          </a:prstGeom>
        </p:spPr>
      </p:pic>
      <p:sp>
        <p:nvSpPr>
          <p:cNvPr id="10" name="Rectangle 9"/>
          <p:cNvSpPr/>
          <p:nvPr/>
        </p:nvSpPr>
        <p:spPr bwMode="auto">
          <a:xfrm>
            <a:off x="2074430" y="2615333"/>
            <a:ext cx="280147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1" name="Rectangle 10"/>
          <p:cNvSpPr/>
          <p:nvPr/>
        </p:nvSpPr>
        <p:spPr bwMode="auto">
          <a:xfrm>
            <a:off x="6783002" y="2088656"/>
            <a:ext cx="1157708"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2" name="Rectangle 11"/>
          <p:cNvSpPr/>
          <p:nvPr/>
        </p:nvSpPr>
        <p:spPr bwMode="auto">
          <a:xfrm>
            <a:off x="2068127" y="4213572"/>
            <a:ext cx="282178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3" name="Rectangle 12"/>
          <p:cNvSpPr/>
          <p:nvPr/>
        </p:nvSpPr>
        <p:spPr bwMode="auto">
          <a:xfrm>
            <a:off x="2068127" y="4509127"/>
            <a:ext cx="282178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4" name="Rectangle 13"/>
          <p:cNvSpPr/>
          <p:nvPr/>
        </p:nvSpPr>
        <p:spPr bwMode="auto">
          <a:xfrm>
            <a:off x="5279313" y="4213572"/>
            <a:ext cx="2821781" cy="1176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5" name="Rectangular Callout 14"/>
          <p:cNvSpPr/>
          <p:nvPr/>
        </p:nvSpPr>
        <p:spPr bwMode="auto">
          <a:xfrm>
            <a:off x="1682225" y="1057941"/>
            <a:ext cx="7194176" cy="723581"/>
          </a:xfrm>
          <a:prstGeom prst="wedgeRectCallout">
            <a:avLst>
              <a:gd name="adj1" fmla="val -23445"/>
              <a:gd name="adj2" fmla="val 88545"/>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a:spcBef>
                <a:spcPts val="441"/>
              </a:spcBef>
              <a:spcAft>
                <a:spcPts val="353"/>
              </a:spcAft>
            </a:pPr>
            <a:r>
              <a:rPr lang="en-IN" sz="1100" b="1" dirty="0"/>
              <a:t>Fill in the necessary details in the required fields</a:t>
            </a:r>
          </a:p>
          <a:p>
            <a:pPr>
              <a:spcBef>
                <a:spcPts val="441"/>
              </a:spcBef>
              <a:spcAft>
                <a:spcPts val="353"/>
              </a:spcAft>
            </a:pPr>
            <a:r>
              <a:rPr lang="en-IN" sz="1100" b="1" dirty="0"/>
              <a:t>No of shares to apply</a:t>
            </a:r>
          </a:p>
          <a:p>
            <a:pPr>
              <a:spcBef>
                <a:spcPts val="441"/>
              </a:spcBef>
              <a:spcAft>
                <a:spcPts val="353"/>
              </a:spcAft>
            </a:pPr>
            <a:r>
              <a:rPr lang="en-IN" sz="1100" b="1" dirty="0"/>
              <a:t>Bank Details – Net Banking or UPI</a:t>
            </a:r>
          </a:p>
        </p:txBody>
      </p:sp>
      <p:sp>
        <p:nvSpPr>
          <p:cNvPr id="16" name="Rectangle 15">
            <a:extLst>
              <a:ext uri="{FF2B5EF4-FFF2-40B4-BE49-F238E27FC236}">
                <a16:creationId xmlns:a16="http://schemas.microsoft.com/office/drawing/2014/main" id="{89976787-D182-4ECB-8978-13AF53D43946}"/>
              </a:ext>
            </a:extLst>
          </p:cNvPr>
          <p:cNvSpPr/>
          <p:nvPr/>
        </p:nvSpPr>
        <p:spPr>
          <a:xfrm>
            <a:off x="1426242" y="2036187"/>
            <a:ext cx="3886200" cy="4981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8" name="Picture 3"/>
          <p:cNvPicPr/>
          <p:nvPr/>
        </p:nvPicPr>
        <p:blipFill>
          <a:blip r:embed="rId3"/>
          <a:stretch/>
        </p:blipFill>
        <p:spPr>
          <a:xfrm>
            <a:off x="8876400" y="0"/>
            <a:ext cx="1029600" cy="803880"/>
          </a:xfrm>
          <a:prstGeom prst="rect">
            <a:avLst/>
          </a:prstGeom>
          <a:ln>
            <a:noFill/>
          </a:ln>
        </p:spPr>
      </p:pic>
      <p:sp>
        <p:nvSpPr>
          <p:cNvPr id="19" name="TextBox 1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5135802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26571" y="160456"/>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Application through R-WAP Payment</a:t>
            </a:r>
            <a:endParaRPr lang="en-IN" sz="2800" b="0" strike="noStrike" spc="-1" dirty="0">
              <a:latin typeface="Arial"/>
            </a:endParaRPr>
          </a:p>
        </p:txBody>
      </p:sp>
      <p:sp>
        <p:nvSpPr>
          <p:cNvPr id="170" name="CustomShape 2"/>
          <p:cNvSpPr/>
          <p:nvPr/>
        </p:nvSpPr>
        <p:spPr>
          <a:xfrm>
            <a:off x="1694808" y="591365"/>
            <a:ext cx="7983311" cy="3832137"/>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8" name="Rectangle 7"/>
          <p:cNvSpPr/>
          <p:nvPr/>
        </p:nvSpPr>
        <p:spPr bwMode="auto">
          <a:xfrm>
            <a:off x="1687732" y="903516"/>
            <a:ext cx="7350071" cy="4044704"/>
          </a:xfrm>
          <a:prstGeom prst="rect">
            <a:avLst/>
          </a:prstGeom>
          <a:solidFill>
            <a:schemeClr val="bg1"/>
          </a:solidFill>
          <a:ln>
            <a:solidFill>
              <a:schemeClr val="bg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0682" tIns="40341" rIns="80682" bIns="40341" numCol="1" rtlCol="0" anchor="t" anchorCtr="0" compatLnSpc="1">
            <a:prstTxWarp prst="textNoShape">
              <a:avLst/>
            </a:prstTxWarp>
          </a:bodyPr>
          <a:lstStyle/>
          <a:p>
            <a:pPr algn="ctr" defTabSz="899320"/>
            <a:endParaRPr lang="en-US" sz="1765" dirty="0">
              <a:solidFill>
                <a:schemeClr val="tx1"/>
              </a:solidFill>
              <a:latin typeface="Arial" pitchFamily="34" charset="0"/>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l="15566" t="-374" r="18092" b="5912"/>
          <a:stretch/>
        </p:blipFill>
        <p:spPr>
          <a:xfrm>
            <a:off x="1297965" y="903516"/>
            <a:ext cx="4043242" cy="2035800"/>
          </a:xfrm>
          <a:prstGeom prst="rect">
            <a:avLst/>
          </a:prstGeom>
        </p:spPr>
      </p:pic>
      <p:sp>
        <p:nvSpPr>
          <p:cNvPr id="10" name="Rectangle 9"/>
          <p:cNvSpPr/>
          <p:nvPr/>
        </p:nvSpPr>
        <p:spPr bwMode="auto">
          <a:xfrm>
            <a:off x="5059533" y="2332340"/>
            <a:ext cx="488983" cy="13152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99320"/>
            <a:endParaRPr lang="en-US" sz="1765" dirty="0"/>
          </a:p>
        </p:txBody>
      </p:sp>
      <p:sp>
        <p:nvSpPr>
          <p:cNvPr id="11" name="Rectangular Callout 10"/>
          <p:cNvSpPr/>
          <p:nvPr/>
        </p:nvSpPr>
        <p:spPr>
          <a:xfrm>
            <a:off x="6710876" y="994869"/>
            <a:ext cx="2191429" cy="1696080"/>
          </a:xfrm>
          <a:prstGeom prst="wedgeRectCallout">
            <a:avLst>
              <a:gd name="adj1" fmla="val -145141"/>
              <a:gd name="adj2" fmla="val 28268"/>
            </a:avLst>
          </a:prstGeom>
          <a:solidFill>
            <a:srgbClr val="FBEDE9"/>
          </a:solidFill>
          <a:ln>
            <a:solidFill>
              <a:schemeClr val="accent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82" rtlCol="0" anchor="t"/>
          <a:lstStyle/>
          <a:p>
            <a:pPr marL="151287" indent="-151287">
              <a:spcAft>
                <a:spcPts val="529"/>
              </a:spcAft>
              <a:buFont typeface="Arial" pitchFamily="34" charset="0"/>
              <a:buChar char="•"/>
            </a:pPr>
            <a:r>
              <a:rPr lang="en-IN" sz="1100" dirty="0">
                <a:solidFill>
                  <a:srgbClr val="000000"/>
                </a:solidFill>
              </a:rPr>
              <a:t>Click on “Proceed to payment”, </a:t>
            </a:r>
          </a:p>
          <a:p>
            <a:pPr marL="151287" indent="-151287">
              <a:spcAft>
                <a:spcPts val="529"/>
              </a:spcAft>
              <a:buFont typeface="Arial" pitchFamily="34" charset="0"/>
              <a:buChar char="•"/>
            </a:pPr>
            <a:r>
              <a:rPr lang="en-IN" sz="1100" dirty="0">
                <a:solidFill>
                  <a:srgbClr val="000000"/>
                </a:solidFill>
              </a:rPr>
              <a:t>You will be taken on your bank page/ UPI Application to make payment </a:t>
            </a:r>
          </a:p>
          <a:p>
            <a:pPr marL="151287" indent="-151287">
              <a:spcAft>
                <a:spcPts val="529"/>
              </a:spcAft>
              <a:buFont typeface="Arial" pitchFamily="34" charset="0"/>
              <a:buChar char="•"/>
            </a:pPr>
            <a:r>
              <a:rPr lang="en-IN" sz="1100" dirty="0">
                <a:solidFill>
                  <a:srgbClr val="000000"/>
                </a:solidFill>
              </a:rPr>
              <a:t>Once payment is completed, a reference no for your application will be generated</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1832" r="18614" b="17898"/>
          <a:stretch/>
        </p:blipFill>
        <p:spPr>
          <a:xfrm>
            <a:off x="4908396" y="3751516"/>
            <a:ext cx="4116602" cy="2126432"/>
          </a:xfrm>
          <a:prstGeom prst="rect">
            <a:avLst/>
          </a:prstGeom>
        </p:spPr>
      </p:pic>
      <p:sp>
        <p:nvSpPr>
          <p:cNvPr id="13" name="Rectangular Callout 12"/>
          <p:cNvSpPr/>
          <p:nvPr/>
        </p:nvSpPr>
        <p:spPr bwMode="auto">
          <a:xfrm>
            <a:off x="1326458" y="3931920"/>
            <a:ext cx="2651029" cy="1946028"/>
          </a:xfrm>
          <a:prstGeom prst="wedgeRectCallout">
            <a:avLst>
              <a:gd name="adj1" fmla="val 122745"/>
              <a:gd name="adj2" fmla="val 883"/>
            </a:avLst>
          </a:prstGeom>
          <a:solidFill>
            <a:srgbClr val="FBEDE9"/>
          </a:solidFill>
          <a:ln w="19050" cap="flat" cmpd="sng" algn="ctr">
            <a:solidFill>
              <a:schemeClr val="accent2">
                <a:lumMod val="90000"/>
              </a:schemeClr>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marL="151287" indent="-151287">
              <a:spcAft>
                <a:spcPts val="529"/>
              </a:spcAft>
              <a:buFont typeface="Arial" pitchFamily="34" charset="0"/>
              <a:buChar char="•"/>
            </a:pPr>
            <a:r>
              <a:rPr lang="en-IN" sz="1100" b="1" dirty="0">
                <a:solidFill>
                  <a:srgbClr val="000000"/>
                </a:solidFill>
              </a:rPr>
              <a:t>If you choose to pay through UPI</a:t>
            </a:r>
            <a:r>
              <a:rPr lang="en-IN" sz="1100" dirty="0">
                <a:solidFill>
                  <a:srgbClr val="000000"/>
                </a:solidFill>
              </a:rPr>
              <a:t>, necessary bank account details need to be entered</a:t>
            </a:r>
          </a:p>
          <a:p>
            <a:pPr marL="151287" indent="-151287">
              <a:spcAft>
                <a:spcPts val="529"/>
              </a:spcAft>
              <a:buFont typeface="Arial" pitchFamily="34" charset="0"/>
              <a:buChar char="•"/>
            </a:pPr>
            <a:r>
              <a:rPr lang="en-IN" sz="1100" dirty="0">
                <a:solidFill>
                  <a:srgbClr val="000000"/>
                </a:solidFill>
              </a:rPr>
              <a:t>Click on “Proceed to payment”, </a:t>
            </a:r>
          </a:p>
          <a:p>
            <a:pPr marL="151287" indent="-151287">
              <a:spcAft>
                <a:spcPts val="529"/>
              </a:spcAft>
              <a:buFont typeface="Arial" pitchFamily="34" charset="0"/>
              <a:buChar char="•"/>
            </a:pPr>
            <a:r>
              <a:rPr lang="en-IN" sz="1100" dirty="0">
                <a:solidFill>
                  <a:srgbClr val="000000"/>
                </a:solidFill>
              </a:rPr>
              <a:t>You will be taken on your bank page/ UPI Application to make payment </a:t>
            </a:r>
          </a:p>
          <a:p>
            <a:pPr marL="151287" indent="-151287">
              <a:spcAft>
                <a:spcPts val="529"/>
              </a:spcAft>
              <a:buFont typeface="Arial" pitchFamily="34" charset="0"/>
              <a:buChar char="•"/>
            </a:pPr>
            <a:r>
              <a:rPr lang="en-IN" sz="1100" dirty="0">
                <a:solidFill>
                  <a:srgbClr val="000000"/>
                </a:solidFill>
              </a:rPr>
              <a:t>Once payment is completed, a reference no for your application will be generated</a:t>
            </a:r>
          </a:p>
        </p:txBody>
      </p:sp>
      <p:sp>
        <p:nvSpPr>
          <p:cNvPr id="14" name="Rectangle 13">
            <a:extLst>
              <a:ext uri="{FF2B5EF4-FFF2-40B4-BE49-F238E27FC236}">
                <a16:creationId xmlns:a16="http://schemas.microsoft.com/office/drawing/2014/main" id="{5030B624-7D35-4043-897F-47858F067B41}"/>
              </a:ext>
            </a:extLst>
          </p:cNvPr>
          <p:cNvSpPr/>
          <p:nvPr/>
        </p:nvSpPr>
        <p:spPr>
          <a:xfrm>
            <a:off x="1053604" y="1360715"/>
            <a:ext cx="616556" cy="3376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29</a:t>
            </a:r>
            <a:endParaRPr lang="en-IN" sz="1000" b="0" strike="noStrike" spc="-1" dirty="0">
              <a:solidFill>
                <a:schemeClr val="bg1"/>
              </a:solidFill>
              <a:latin typeface="Arial"/>
            </a:endParaRPr>
          </a:p>
        </p:txBody>
      </p:sp>
      <p:pic>
        <p:nvPicPr>
          <p:cNvPr id="17" name="Picture 3"/>
          <p:cNvPicPr/>
          <p:nvPr/>
        </p:nvPicPr>
        <p:blipFill>
          <a:blip r:embed="rId4"/>
          <a:stretch/>
        </p:blipFill>
        <p:spPr>
          <a:xfrm>
            <a:off x="8876400" y="0"/>
            <a:ext cx="1029600" cy="803880"/>
          </a:xfrm>
          <a:prstGeom prst="rect">
            <a:avLst/>
          </a:prstGeom>
          <a:ln>
            <a:noFill/>
          </a:ln>
        </p:spPr>
      </p:pic>
      <p:sp>
        <p:nvSpPr>
          <p:cNvPr id="18" name="TextBox 1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40597959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Flow of Presentation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r>
              <a:rPr lang="en-IN" sz="2400" spc="-1" dirty="0" smtClean="0">
                <a:solidFill>
                  <a:srgbClr val="000000"/>
                </a:solidFill>
                <a:latin typeface="Arial"/>
              </a:rPr>
              <a:t>Rights Shares –Overview</a:t>
            </a:r>
          </a:p>
          <a:p>
            <a:pPr marL="343080" indent="-342360">
              <a:lnSpc>
                <a:spcPct val="100000"/>
              </a:lnSpc>
              <a:spcBef>
                <a:spcPts val="1400"/>
              </a:spcBef>
              <a:buClr>
                <a:srgbClr val="000000"/>
              </a:buClr>
              <a:buFont typeface="Wingdings" charset="2"/>
              <a:buChar char=""/>
            </a:pPr>
            <a:r>
              <a:rPr lang="en-IN" sz="2400" spc="-1" dirty="0" smtClean="0">
                <a:latin typeface="Arial"/>
              </a:rPr>
              <a:t>Rights Issue – Types of Securities Offered</a:t>
            </a:r>
            <a:endParaRPr lang="en-IN" sz="2400" b="0" strike="noStrike" spc="-1" dirty="0" smtClean="0">
              <a:latin typeface="Arial"/>
            </a:endParaRPr>
          </a:p>
          <a:p>
            <a:pPr marL="343080" indent="-342360">
              <a:lnSpc>
                <a:spcPct val="100000"/>
              </a:lnSpc>
              <a:spcBef>
                <a:spcPts val="1400"/>
              </a:spcBef>
              <a:buClr>
                <a:srgbClr val="000000"/>
              </a:buClr>
              <a:buFont typeface="Wingdings" charset="2"/>
              <a:buChar char=""/>
            </a:pPr>
            <a:r>
              <a:rPr lang="en-IN" sz="2400" spc="-1" dirty="0" smtClean="0"/>
              <a:t>Rights Issue – Key Terms</a:t>
            </a:r>
          </a:p>
          <a:p>
            <a:pPr marL="343080" indent="-342360">
              <a:lnSpc>
                <a:spcPct val="100000"/>
              </a:lnSpc>
              <a:spcBef>
                <a:spcPts val="1400"/>
              </a:spcBef>
              <a:buClr>
                <a:srgbClr val="000000"/>
              </a:buClr>
              <a:buFont typeface="Wingdings" charset="2"/>
              <a:buChar char=""/>
            </a:pPr>
            <a:r>
              <a:rPr lang="en-IN" sz="2400" spc="-1" dirty="0"/>
              <a:t>Rights Issue – Key </a:t>
            </a:r>
            <a:r>
              <a:rPr lang="en-IN" sz="2400" spc="-1" dirty="0" smtClean="0"/>
              <a:t>Documents</a:t>
            </a:r>
            <a:endParaRPr lang="en-IN" sz="2400" spc="-1" dirty="0"/>
          </a:p>
          <a:p>
            <a:pPr marL="343080" indent="-342360">
              <a:lnSpc>
                <a:spcPct val="100000"/>
              </a:lnSpc>
              <a:spcBef>
                <a:spcPts val="1400"/>
              </a:spcBef>
              <a:buClr>
                <a:srgbClr val="000000"/>
              </a:buClr>
              <a:buFont typeface="Wingdings" charset="2"/>
              <a:buChar char=""/>
            </a:pPr>
            <a:r>
              <a:rPr lang="en-IN" sz="2400" spc="-1" dirty="0"/>
              <a:t>Electronic Rights Entitlements (REs)</a:t>
            </a:r>
          </a:p>
          <a:p>
            <a:pPr marL="343080" indent="-342360">
              <a:lnSpc>
                <a:spcPct val="100000"/>
              </a:lnSpc>
              <a:spcBef>
                <a:spcPts val="1400"/>
              </a:spcBef>
              <a:buClr>
                <a:srgbClr val="000000"/>
              </a:buClr>
              <a:buFont typeface="Wingdings" charset="2"/>
              <a:buChar char=""/>
            </a:pPr>
            <a:r>
              <a:rPr lang="en-US" sz="2400" spc="-1" dirty="0">
                <a:solidFill>
                  <a:srgbClr val="000000"/>
                </a:solidFill>
                <a:ea typeface="Arial"/>
              </a:rPr>
              <a:t>Trading in Electronic Rights Entitlements </a:t>
            </a:r>
            <a:endParaRPr lang="en-US" sz="2400" spc="-1" dirty="0" smtClean="0">
              <a:solidFill>
                <a:srgbClr val="000000"/>
              </a:solidFill>
              <a:ea typeface="Arial"/>
            </a:endParaRPr>
          </a:p>
          <a:p>
            <a:pPr marL="343080" indent="-342360">
              <a:lnSpc>
                <a:spcPct val="100000"/>
              </a:lnSpc>
              <a:spcBef>
                <a:spcPts val="1400"/>
              </a:spcBef>
              <a:buClr>
                <a:srgbClr val="000000"/>
              </a:buClr>
              <a:buFont typeface="Wingdings" charset="2"/>
              <a:buChar char=""/>
            </a:pPr>
            <a:r>
              <a:rPr lang="en-IN" sz="2400" spc="-1" dirty="0">
                <a:solidFill>
                  <a:srgbClr val="000000"/>
                </a:solidFill>
                <a:ea typeface="Arial"/>
              </a:rPr>
              <a:t>Application through ASBA Mechanism</a:t>
            </a:r>
          </a:p>
          <a:p>
            <a:pPr marL="343080" indent="-342360">
              <a:spcBef>
                <a:spcPts val="1400"/>
              </a:spcBef>
              <a:buClr>
                <a:srgbClr val="000000"/>
              </a:buClr>
              <a:buFont typeface="Wingdings" charset="2"/>
              <a:buChar char=""/>
            </a:pPr>
            <a:r>
              <a:rPr lang="en-US" sz="2400" spc="-1" dirty="0">
                <a:solidFill>
                  <a:srgbClr val="000000"/>
                </a:solidFill>
                <a:ea typeface="Arial"/>
              </a:rPr>
              <a:t>Rights Issue Application through </a:t>
            </a:r>
            <a:r>
              <a:rPr lang="en-US" sz="2400" spc="-1" dirty="0" smtClean="0">
                <a:solidFill>
                  <a:srgbClr val="000000"/>
                </a:solidFill>
                <a:ea typeface="Arial"/>
              </a:rPr>
              <a:t>R-WAP</a:t>
            </a:r>
          </a:p>
          <a:p>
            <a:pPr marL="343080" indent="-342360">
              <a:lnSpc>
                <a:spcPct val="100000"/>
              </a:lnSpc>
              <a:spcBef>
                <a:spcPts val="1400"/>
              </a:spcBef>
              <a:buClr>
                <a:srgbClr val="000000"/>
              </a:buClr>
              <a:buFont typeface="Wingdings" charset="2"/>
              <a:buChar char=""/>
            </a:pPr>
            <a:r>
              <a:rPr lang="en-US" sz="2400" spc="-1" dirty="0"/>
              <a:t>Checking Allotment Status and Grievance Mechanism</a:t>
            </a:r>
          </a:p>
          <a:p>
            <a:pPr marL="343080" indent="-342360">
              <a:lnSpc>
                <a:spcPct val="100000"/>
              </a:lnSpc>
              <a:spcBef>
                <a:spcPts val="1400"/>
              </a:spcBef>
              <a:buClr>
                <a:srgbClr val="000000"/>
              </a:buClr>
              <a:buFont typeface="Wingdings" charset="2"/>
              <a:buChar char=""/>
            </a:pPr>
            <a:endParaRPr lang="en-IN" sz="2400" spc="-1" dirty="0"/>
          </a:p>
          <a:p>
            <a:pPr marL="343080" indent="-342360">
              <a:lnSpc>
                <a:spcPct val="100000"/>
              </a:lnSpc>
              <a:spcBef>
                <a:spcPts val="1400"/>
              </a:spcBef>
              <a:buClr>
                <a:srgbClr val="000000"/>
              </a:buClr>
              <a:buFont typeface="Wingdings" charset="2"/>
              <a:buChar char=""/>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a:t>
            </a:r>
            <a:endParaRPr lang="en-IN" sz="1000" b="0" strike="noStrike" spc="-1" dirty="0">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1929885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068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Checking Allotment Status and Grievance Mechanism</a:t>
            </a:r>
            <a:endParaRPr lang="en-IN" sz="2800" b="0" strike="noStrike" spc="-1" dirty="0">
              <a:latin typeface="Arial"/>
            </a:endParaRPr>
          </a:p>
        </p:txBody>
      </p:sp>
      <p:sp>
        <p:nvSpPr>
          <p:cNvPr id="170" name="CustomShape 2"/>
          <p:cNvSpPr/>
          <p:nvPr/>
        </p:nvSpPr>
        <p:spPr>
          <a:xfrm>
            <a:off x="337200" y="96102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endParaRPr lang="en-US" sz="2000" spc="-1" dirty="0" smtClean="0">
              <a:solidFill>
                <a:srgbClr val="000000"/>
              </a:solidFill>
              <a:latin typeface="Arial"/>
            </a:endParaRPr>
          </a:p>
          <a:p>
            <a:pPr marL="343620" indent="-342900" algn="just">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rPr>
              <a:t>Status of allotment/ refund related to Rights Issue application </a:t>
            </a:r>
            <a:r>
              <a:rPr lang="en-US" sz="2000" spc="-1" dirty="0" smtClean="0">
                <a:solidFill>
                  <a:srgbClr val="000000"/>
                </a:solidFill>
                <a:latin typeface="Arial"/>
                <a:sym typeface="Wingdings" panose="05000000000000000000" pitchFamily="2" charset="2"/>
              </a:rPr>
              <a:t> </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informed to investors by SMS/email/ letter.</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May be checked by visiting </a:t>
            </a:r>
            <a:r>
              <a:rPr lang="en-IN" sz="2000" dirty="0"/>
              <a:t>“Investor Services” section on the website of the Registrar for the Issue (RTA). </a:t>
            </a:r>
          </a:p>
          <a:p>
            <a:pPr marL="343620" indent="-342900" algn="just">
              <a:lnSpc>
                <a:spcPct val="100000"/>
              </a:lnSpc>
              <a:spcBef>
                <a:spcPts val="1400"/>
              </a:spcBef>
              <a:buClr>
                <a:srgbClr val="000000"/>
              </a:buClr>
              <a:buFont typeface="Wingdings" panose="05000000000000000000" pitchFamily="2" charset="2"/>
              <a:buChar char="Ø"/>
            </a:pPr>
            <a:endParaRPr lang="en-US" sz="2000" dirty="0" smtClean="0"/>
          </a:p>
          <a:p>
            <a:pPr marL="343620" indent="-342900" algn="just">
              <a:lnSpc>
                <a:spcPct val="100000"/>
              </a:lnSpc>
              <a:spcBef>
                <a:spcPts val="1400"/>
              </a:spcBef>
              <a:buClr>
                <a:srgbClr val="000000"/>
              </a:buClr>
              <a:buFont typeface="Wingdings" panose="05000000000000000000" pitchFamily="2" charset="2"/>
              <a:buChar char="Ø"/>
            </a:pPr>
            <a:endParaRPr lang="en-IN" sz="2000" dirty="0" smtClean="0"/>
          </a:p>
          <a:p>
            <a:pPr marL="343620" indent="-342900" algn="just">
              <a:lnSpc>
                <a:spcPct val="100000"/>
              </a:lnSpc>
              <a:spcBef>
                <a:spcPts val="1400"/>
              </a:spcBef>
              <a:buClr>
                <a:srgbClr val="000000"/>
              </a:buClr>
              <a:buFont typeface="Wingdings" panose="05000000000000000000" pitchFamily="2" charset="2"/>
              <a:buChar char="Ø"/>
            </a:pPr>
            <a:r>
              <a:rPr lang="en-IN" sz="2000" dirty="0" smtClean="0"/>
              <a:t>Issue </a:t>
            </a:r>
            <a:r>
              <a:rPr lang="en-IN" sz="2000" dirty="0"/>
              <a:t>with regard to Non-allotment of shares / Refund </a:t>
            </a:r>
            <a:r>
              <a:rPr lang="en-IN" sz="2000" dirty="0" smtClean="0"/>
              <a:t>etc. </a:t>
            </a:r>
            <a:r>
              <a:rPr lang="en-IN" sz="2000" dirty="0" smtClean="0">
                <a:sym typeface="Wingdings" panose="05000000000000000000" pitchFamily="2" charset="2"/>
              </a:rPr>
              <a:t> </a:t>
            </a:r>
          </a:p>
          <a:p>
            <a:pPr marL="800820" lvl="1" indent="-342900" algn="just">
              <a:spcBef>
                <a:spcPts val="1400"/>
              </a:spcBef>
              <a:buClr>
                <a:srgbClr val="000000"/>
              </a:buClr>
              <a:buFontTx/>
              <a:buChar char="-"/>
            </a:pPr>
            <a:r>
              <a:rPr lang="en-US" sz="2000" u="sng" spc="-1" dirty="0" smtClean="0">
                <a:solidFill>
                  <a:srgbClr val="000000"/>
                </a:solidFill>
                <a:latin typeface="Arial"/>
                <a:sym typeface="Wingdings" panose="05000000000000000000" pitchFamily="2" charset="2"/>
              </a:rPr>
              <a:t>Contact RTA immediately.</a:t>
            </a:r>
          </a:p>
          <a:p>
            <a:pPr marL="343620" indent="-342900" algn="just">
              <a:lnSpc>
                <a:spcPct val="100000"/>
              </a:lnSpc>
              <a:spcBef>
                <a:spcPts val="1400"/>
              </a:spcBef>
              <a:buClr>
                <a:srgbClr val="000000"/>
              </a:buClr>
              <a:buFontTx/>
              <a:buChar char="-"/>
            </a:pPr>
            <a:endParaRPr lang="en-US" sz="2000" u="sng" spc="-1" dirty="0">
              <a:solidFill>
                <a:srgbClr val="000000"/>
              </a:solidFill>
              <a:latin typeface="Arial"/>
              <a:sym typeface="Wingdings" panose="05000000000000000000" pitchFamily="2" charset="2"/>
            </a:endParaRPr>
          </a:p>
          <a:p>
            <a:pPr marL="343620" indent="-342900" algn="just">
              <a:lnSpc>
                <a:spcPct val="100000"/>
              </a:lnSpc>
              <a:spcBef>
                <a:spcPts val="1400"/>
              </a:spcBef>
              <a:buClr>
                <a:srgbClr val="000000"/>
              </a:buClr>
              <a:buFontTx/>
              <a:buChar char="-"/>
            </a:pPr>
            <a:endParaRPr lang="en-US" sz="2000"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0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Non-Satisfactory Resolution by RTA -&gt; File a complaint against RTA with SEBI on:</a:t>
            </a:r>
          </a:p>
          <a:p>
            <a:pPr marL="343620" indent="-342900">
              <a:lnSpc>
                <a:spcPct val="100000"/>
              </a:lnSpc>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SEBI SCORES website/ Mobile App (on Android and iOS platform)</a:t>
            </a:r>
          </a:p>
          <a:p>
            <a:pPr marL="343620" indent="-342900">
              <a:lnSpc>
                <a:spcPct val="100000"/>
              </a:lnSpc>
              <a:spcBef>
                <a:spcPts val="1400"/>
              </a:spcBef>
              <a:buClr>
                <a:srgbClr val="000000"/>
              </a:buClr>
              <a:buFontTx/>
              <a:buChar char="-"/>
            </a:pPr>
            <a:endParaRPr lang="en-US" sz="24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Tx/>
              <a:buChar char="-"/>
            </a:pPr>
            <a:endParaRPr lang="en-US" sz="2000" strike="noStrike" spc="-1" dirty="0" smtClean="0">
              <a:latin typeface="Arial"/>
            </a:endParaRPr>
          </a:p>
          <a:p>
            <a:pPr marL="343620" indent="-342900">
              <a:lnSpc>
                <a:spcPct val="100000"/>
              </a:lnSpc>
              <a:spcBef>
                <a:spcPts val="1400"/>
              </a:spcBef>
              <a:buClr>
                <a:srgbClr val="000000"/>
              </a:buClr>
              <a:buFontTx/>
              <a:buChar char="-"/>
            </a:pPr>
            <a:endParaRPr lang="en-IN" sz="200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30</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27314671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068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ea typeface="Arial"/>
              </a:rPr>
              <a:t>Checking Allotment Status and Grievance </a:t>
            </a:r>
            <a:r>
              <a:rPr lang="en-IN" sz="2800" b="1" spc="-1" dirty="0" smtClean="0">
                <a:solidFill>
                  <a:srgbClr val="000000"/>
                </a:solidFill>
                <a:ea typeface="Arial"/>
              </a:rPr>
              <a:t>Mechanism</a:t>
            </a:r>
            <a:endParaRPr lang="en-IN" sz="2800" spc="-1" dirty="0"/>
          </a:p>
        </p:txBody>
      </p:sp>
      <p:sp>
        <p:nvSpPr>
          <p:cNvPr id="170" name="CustomShape 2"/>
          <p:cNvSpPr/>
          <p:nvPr/>
        </p:nvSpPr>
        <p:spPr>
          <a:xfrm>
            <a:off x="514800" y="1013271"/>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gn="just">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Contact Details of RTA: </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Provided in Letter of Offer of Rights Issue</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Available on SEBI Website at:</a:t>
            </a:r>
          </a:p>
          <a:p>
            <a:pPr marL="720" algn="just">
              <a:lnSpc>
                <a:spcPct val="100000"/>
              </a:lnSpc>
              <a:spcBef>
                <a:spcPts val="1400"/>
              </a:spcBef>
              <a:buClr>
                <a:srgbClr val="000000"/>
              </a:buClr>
            </a:pPr>
            <a:r>
              <a:rPr lang="en-IN" sz="2000" dirty="0" smtClean="0">
                <a:hlinkClick r:id="rId2"/>
              </a:rPr>
              <a:t>https</a:t>
            </a:r>
            <a:r>
              <a:rPr lang="en-IN" sz="2000" dirty="0">
                <a:hlinkClick r:id="rId2"/>
              </a:rPr>
              <a:t>://www.sebi.gov.in/sebiweb/other/OtherAction.do?doRecognisedFpi=yes&amp;intmId=10</a:t>
            </a:r>
            <a:endParaRPr lang="en-IN" sz="2000" dirty="0"/>
          </a:p>
          <a:p>
            <a:pPr marL="720" algn="just">
              <a:lnSpc>
                <a:spcPct val="100000"/>
              </a:lnSpc>
              <a:spcBef>
                <a:spcPts val="1400"/>
              </a:spcBef>
              <a:buClr>
                <a:srgbClr val="000000"/>
              </a:buClr>
            </a:pPr>
            <a:endParaRPr lang="en-US" sz="2000" spc="-1" dirty="0" smtClean="0">
              <a:solidFill>
                <a:srgbClr val="000000"/>
              </a:solidFill>
              <a:latin typeface="Arial"/>
              <a:sym typeface="Wingdings" panose="05000000000000000000" pitchFamily="2" charset="2"/>
            </a:endParaRPr>
          </a:p>
          <a:p>
            <a:pPr marL="343620" indent="-342900" algn="just">
              <a:lnSpc>
                <a:spcPct val="100000"/>
              </a:lnSpc>
              <a:spcBef>
                <a:spcPts val="1400"/>
              </a:spcBef>
              <a:buClr>
                <a:srgbClr val="000000"/>
              </a:buClr>
              <a:buFont typeface="Wingdings" panose="05000000000000000000" pitchFamily="2" charset="2"/>
              <a:buChar char="Ø"/>
            </a:pPr>
            <a:r>
              <a:rPr lang="en-US" sz="2000" spc="-1" dirty="0" smtClean="0">
                <a:solidFill>
                  <a:srgbClr val="000000"/>
                </a:solidFill>
                <a:latin typeface="Arial"/>
                <a:sym typeface="Wingdings" panose="05000000000000000000" pitchFamily="2" charset="2"/>
              </a:rPr>
              <a:t>Non-Satisfactory Resolution by RTA -&gt; File a complaint against RTA with SEBI on:</a:t>
            </a:r>
          </a:p>
          <a:p>
            <a:pPr marL="800820" lvl="1" indent="-342900" algn="just">
              <a:spcBef>
                <a:spcPts val="1400"/>
              </a:spcBef>
              <a:buClr>
                <a:srgbClr val="000000"/>
              </a:buClr>
              <a:buFontTx/>
              <a:buChar char="-"/>
            </a:pPr>
            <a:r>
              <a:rPr lang="en-US" sz="2000" spc="-1" dirty="0" smtClean="0">
                <a:solidFill>
                  <a:srgbClr val="000000"/>
                </a:solidFill>
                <a:latin typeface="Arial"/>
                <a:sym typeface="Wingdings" panose="05000000000000000000" pitchFamily="2" charset="2"/>
              </a:rPr>
              <a:t>SEBI SCORES website/ Mobile App (on Android and iOS platform)</a:t>
            </a:r>
          </a:p>
          <a:p>
            <a:pPr marL="343620" indent="-342900">
              <a:lnSpc>
                <a:spcPct val="100000"/>
              </a:lnSpc>
              <a:spcBef>
                <a:spcPts val="1400"/>
              </a:spcBef>
              <a:buClr>
                <a:srgbClr val="000000"/>
              </a:buClr>
              <a:buFontTx/>
              <a:buChar char="-"/>
            </a:pPr>
            <a:endParaRPr lang="en-US" sz="2400"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 typeface="Wingdings" panose="05000000000000000000" pitchFamily="2" charset="2"/>
              <a:buChar char="Ø"/>
            </a:pPr>
            <a:endParaRPr lang="en-US" sz="2400" b="1" u="sng" spc="-1" dirty="0" smtClean="0">
              <a:solidFill>
                <a:srgbClr val="000000"/>
              </a:solidFill>
              <a:latin typeface="Arial"/>
              <a:sym typeface="Wingdings" panose="05000000000000000000" pitchFamily="2" charset="2"/>
            </a:endParaRPr>
          </a:p>
          <a:p>
            <a:pPr marL="343620" indent="-342900">
              <a:lnSpc>
                <a:spcPct val="100000"/>
              </a:lnSpc>
              <a:spcBef>
                <a:spcPts val="1400"/>
              </a:spcBef>
              <a:buClr>
                <a:srgbClr val="000000"/>
              </a:buClr>
              <a:buFontTx/>
              <a:buChar char="-"/>
            </a:pPr>
            <a:endParaRPr lang="en-US" sz="2000" strike="noStrike" spc="-1" dirty="0" smtClean="0">
              <a:latin typeface="Arial"/>
            </a:endParaRPr>
          </a:p>
          <a:p>
            <a:pPr marL="343620" indent="-342900">
              <a:lnSpc>
                <a:spcPct val="100000"/>
              </a:lnSpc>
              <a:spcBef>
                <a:spcPts val="1400"/>
              </a:spcBef>
              <a:buClr>
                <a:srgbClr val="000000"/>
              </a:buClr>
              <a:buFontTx/>
              <a:buChar char="-"/>
            </a:pPr>
            <a:endParaRPr lang="en-IN" sz="200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31</a:t>
            </a:r>
            <a:endParaRPr lang="en-IN" sz="1000" b="0"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5707764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Illustration for Allotment Status (Email)</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32</a:t>
            </a:r>
            <a:endParaRPr lang="en-IN" sz="1000" b="0" strike="noStrike" spc="-1" dirty="0">
              <a:solidFill>
                <a:schemeClr val="bg1"/>
              </a:solidFill>
              <a:latin typeface="Aria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20" y="1487032"/>
            <a:ext cx="9144000" cy="3283045"/>
          </a:xfrm>
          <a:prstGeom prst="rect">
            <a:avLst/>
          </a:prstGeom>
          <a:ln>
            <a:solidFill>
              <a:schemeClr val="tx1"/>
            </a:solidFill>
          </a:ln>
        </p:spPr>
      </p:pic>
      <p:sp>
        <p:nvSpPr>
          <p:cNvPr id="15" name="Rectangle 14"/>
          <p:cNvSpPr/>
          <p:nvPr/>
        </p:nvSpPr>
        <p:spPr>
          <a:xfrm>
            <a:off x="2246520" y="1756955"/>
            <a:ext cx="3124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798720" y="1909355"/>
            <a:ext cx="1295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541920" y="2518955"/>
            <a:ext cx="3048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493920" y="3052355"/>
            <a:ext cx="533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p:cNvSpPr txBox="1"/>
          <p:nvPr/>
        </p:nvSpPr>
        <p:spPr>
          <a:xfrm>
            <a:off x="493920" y="5042263"/>
            <a:ext cx="914400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Promoter can subscribe to entire lot of shares.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No minimum subscription.</a:t>
            </a:r>
          </a:p>
          <a:p>
            <a:pPr marL="285750" indent="-285750">
              <a:buFont typeface="Wingdings" panose="05000000000000000000" pitchFamily="2" charset="2"/>
              <a:buChar char="Ø"/>
            </a:pPr>
            <a:endParaRPr lang="en-IN" dirty="0"/>
          </a:p>
        </p:txBody>
      </p:sp>
      <p:pic>
        <p:nvPicPr>
          <p:cNvPr id="12" name="Picture 3"/>
          <p:cNvPicPr/>
          <p:nvPr/>
        </p:nvPicPr>
        <p:blipFill>
          <a:blip r:embed="rId3"/>
          <a:stretch/>
        </p:blipFill>
        <p:spPr>
          <a:xfrm>
            <a:off x="8876400" y="0"/>
            <a:ext cx="1029600" cy="803880"/>
          </a:xfrm>
          <a:prstGeom prst="rect">
            <a:avLst/>
          </a:prstGeom>
          <a:ln>
            <a:noFill/>
          </a:ln>
        </p:spPr>
      </p:pic>
      <p:sp>
        <p:nvSpPr>
          <p:cNvPr id="13" name="TextBox 1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2506722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260228" y="1299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Illustration for Allotment Status (RTA Website)</a:t>
            </a:r>
            <a:endParaRPr lang="en-IN" sz="28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33</a:t>
            </a:r>
            <a:endParaRPr lang="en-IN" sz="1000" b="0" strike="noStrike" spc="-1" dirty="0">
              <a:latin typeface="Arial"/>
            </a:endParaRPr>
          </a:p>
        </p:txBody>
      </p:sp>
      <p:pic>
        <p:nvPicPr>
          <p:cNvPr id="13" name="Picture 12" descr="A screenshot of a cell phone&#10;&#10;Description automatically generated">
            <a:extLst>
              <a:ext uri="{FF2B5EF4-FFF2-40B4-BE49-F238E27FC236}">
                <a16:creationId xmlns:a16="http://schemas.microsoft.com/office/drawing/2014/main" id="{411040D6-D186-417B-9D78-B9C853F11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000" y="985510"/>
            <a:ext cx="6629400" cy="5193221"/>
          </a:xfrm>
          <a:prstGeom prst="rect">
            <a:avLst/>
          </a:prstGeom>
          <a:ln>
            <a:solidFill>
              <a:schemeClr val="tx1"/>
            </a:solidFill>
          </a:ln>
        </p:spPr>
      </p:pic>
      <p:pic>
        <p:nvPicPr>
          <p:cNvPr id="8" name="Picture 3"/>
          <p:cNvPicPr/>
          <p:nvPr/>
        </p:nvPicPr>
        <p:blipFill>
          <a:blip r:embed="rId3"/>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0475026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04800" y="98426"/>
            <a:ext cx="838116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400" b="1" strike="noStrike" spc="-1" dirty="0" smtClean="0">
                <a:solidFill>
                  <a:srgbClr val="000000"/>
                </a:solidFill>
                <a:latin typeface="Arial"/>
                <a:ea typeface="Arial"/>
              </a:rPr>
              <a:t>Illustration for Allotment Status (Bank/ Stock Broker Website)</a:t>
            </a:r>
            <a:endParaRPr lang="en-IN" sz="24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smtClean="0">
                <a:solidFill>
                  <a:schemeClr val="bg1"/>
                </a:solidFill>
                <a:latin typeface="Arial"/>
              </a:rPr>
              <a:t>34</a:t>
            </a:r>
            <a:endParaRPr lang="en-IN" sz="1000" b="0" strike="noStrike" spc="-1" dirty="0">
              <a:solidFill>
                <a:schemeClr val="bg1"/>
              </a:solidFill>
              <a:latin typeface="Aria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8548768" cy="3048000"/>
          </a:xfrm>
          <a:prstGeom prst="rect">
            <a:avLst/>
          </a:prstGeom>
          <a:ln>
            <a:solidFill>
              <a:schemeClr val="tx1"/>
            </a:solidFill>
          </a:ln>
        </p:spPr>
      </p:pic>
      <p:sp>
        <p:nvSpPr>
          <p:cNvPr id="13" name="Rectangle 12"/>
          <p:cNvSpPr/>
          <p:nvPr/>
        </p:nvSpPr>
        <p:spPr>
          <a:xfrm>
            <a:off x="1905000" y="3810000"/>
            <a:ext cx="762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2057400" y="4572000"/>
            <a:ext cx="457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6400800" y="3733800"/>
            <a:ext cx="3810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15300" y="4114800"/>
            <a:ext cx="3810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29000" y="3962400"/>
            <a:ext cx="533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8" name="Picture 3"/>
          <p:cNvPicPr/>
          <p:nvPr/>
        </p:nvPicPr>
        <p:blipFill>
          <a:blip r:embed="rId3"/>
          <a:stretch/>
        </p:blipFill>
        <p:spPr>
          <a:xfrm>
            <a:off x="8876400" y="0"/>
            <a:ext cx="1029600" cy="803880"/>
          </a:xfrm>
          <a:prstGeom prst="rect">
            <a:avLst/>
          </a:prstGeom>
          <a:ln>
            <a:noFill/>
          </a:ln>
        </p:spPr>
      </p:pic>
      <p:sp>
        <p:nvSpPr>
          <p:cNvPr id="19" name="TextBox 1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29910261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4800" b="1" strike="noStrike" spc="-1" dirty="0">
                <a:solidFill>
                  <a:srgbClr val="000000"/>
                </a:solidFill>
                <a:latin typeface="Arial"/>
                <a:ea typeface="Arial"/>
              </a:rPr>
              <a:t>Thank You</a:t>
            </a:r>
            <a:endParaRPr lang="en-IN" sz="4800" b="0" strike="noStrike" spc="-1" dirty="0">
              <a:latin typeface="Arial"/>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35</a:t>
            </a:r>
            <a:endParaRPr lang="en-IN" sz="1000" b="1" strike="noStrike" spc="-1" dirty="0">
              <a:solidFill>
                <a:schemeClr val="bg1"/>
              </a:solidFill>
              <a:latin typeface="Arial"/>
            </a:endParaRPr>
          </a:p>
        </p:txBody>
      </p:sp>
      <p:pic>
        <p:nvPicPr>
          <p:cNvPr id="5" name="Picture 3"/>
          <p:cNvPicPr/>
          <p:nvPr/>
        </p:nvPicPr>
        <p:blipFill>
          <a:blip r:embed="rId2"/>
          <a:stretch/>
        </p:blipFill>
        <p:spPr>
          <a:xfrm>
            <a:off x="8876400" y="0"/>
            <a:ext cx="1029600" cy="803880"/>
          </a:xfrm>
          <a:prstGeom prst="rect">
            <a:avLst/>
          </a:prstGeom>
          <a:ln>
            <a:noFill/>
          </a:ln>
        </p:spPr>
      </p:pic>
      <p:sp>
        <p:nvSpPr>
          <p:cNvPr id="7" name="TextBox 6"/>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1" y="215508"/>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a:t>
            </a:r>
            <a:r>
              <a:rPr lang="en-IN" sz="2800" b="1" dirty="0" smtClean="0">
                <a:latin typeface="Arial" panose="020B0604020202020204" pitchFamily="34" charset="0"/>
                <a:cs typeface="Arial" panose="020B0604020202020204" pitchFamily="34" charset="0"/>
              </a:rPr>
              <a:t>Overview</a:t>
            </a:r>
            <a:endParaRPr lang="en-IN"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7E65B9-428C-4222-9339-422F4BA23D77}"/>
              </a:ext>
            </a:extLst>
          </p:cNvPr>
          <p:cNvSpPr txBox="1"/>
          <p:nvPr/>
        </p:nvSpPr>
        <p:spPr>
          <a:xfrm>
            <a:off x="313509" y="1019388"/>
            <a:ext cx="9097251" cy="4708981"/>
          </a:xfrm>
          <a:prstGeom prst="rect">
            <a:avLst/>
          </a:prstGeom>
          <a:noFill/>
        </p:spPr>
        <p:txBody>
          <a:bodyPr wrap="square" rtlCol="0">
            <a:spAutoFit/>
          </a:bodyPr>
          <a:lstStyle/>
          <a:p>
            <a:pPr algn="just"/>
            <a:endParaRPr lang="en-IN" sz="2000" dirty="0"/>
          </a:p>
          <a:p>
            <a:pPr marL="285750" indent="-285750" algn="just">
              <a:buFont typeface="Wingdings" panose="05000000000000000000" pitchFamily="2" charset="2"/>
              <a:buChar char="Ø"/>
            </a:pPr>
            <a:r>
              <a:rPr lang="en-IN" sz="2000" dirty="0"/>
              <a:t>Offer of securities by a </a:t>
            </a:r>
            <a:r>
              <a:rPr lang="en-IN" sz="2000" b="1" u="sng" dirty="0"/>
              <a:t>listed Company </a:t>
            </a:r>
            <a:r>
              <a:rPr lang="en-IN" sz="2000" dirty="0"/>
              <a:t>to those who are shareholders of the Company </a:t>
            </a:r>
            <a:r>
              <a:rPr lang="en-IN" sz="2000" b="1" u="sng" dirty="0"/>
              <a:t>as on the record date fixed </a:t>
            </a:r>
            <a:r>
              <a:rPr lang="en-IN" sz="2000" dirty="0"/>
              <a:t>for the said Rights Issue.</a:t>
            </a:r>
          </a:p>
          <a:p>
            <a:pPr marL="285750" indent="-285750" algn="just">
              <a:buFont typeface="Wingdings" panose="05000000000000000000" pitchFamily="2" charset="2"/>
              <a:buChar char="Ø"/>
            </a:pPr>
            <a:endParaRPr lang="en-IN" sz="2000" dirty="0"/>
          </a:p>
          <a:p>
            <a:pPr marL="285750" indent="-285750" algn="just">
              <a:buFont typeface="Wingdings" panose="05000000000000000000" pitchFamily="2" charset="2"/>
              <a:buChar char="Ø"/>
            </a:pPr>
            <a:r>
              <a:rPr lang="en-IN" sz="2000" dirty="0"/>
              <a:t>Decision to have a Rights </a:t>
            </a:r>
            <a:r>
              <a:rPr lang="en-IN" sz="2000" dirty="0" smtClean="0"/>
              <a:t>issue </a:t>
            </a:r>
            <a:r>
              <a:rPr lang="en-IN" sz="2000" dirty="0" smtClean="0">
                <a:sym typeface="Wingdings" panose="05000000000000000000" pitchFamily="2" charset="2"/>
              </a:rPr>
              <a:t> T</a:t>
            </a:r>
            <a:r>
              <a:rPr lang="en-IN" sz="2000" dirty="0" smtClean="0"/>
              <a:t>aken </a:t>
            </a:r>
            <a:r>
              <a:rPr lang="en-IN" sz="2000" dirty="0"/>
              <a:t>by the Board of Directors of the Company.</a:t>
            </a:r>
          </a:p>
          <a:p>
            <a:pPr marL="285750" indent="-285750" algn="just">
              <a:buFont typeface="Wingdings" panose="05000000000000000000" pitchFamily="2" charset="2"/>
              <a:buChar char="Ø"/>
            </a:pPr>
            <a:endParaRPr lang="en-IN" sz="2000" dirty="0"/>
          </a:p>
          <a:p>
            <a:pPr marL="285750" indent="-285750" algn="just">
              <a:buFont typeface="Wingdings" panose="05000000000000000000" pitchFamily="2" charset="2"/>
              <a:buChar char="Ø"/>
            </a:pPr>
            <a:r>
              <a:rPr lang="en-IN" sz="2000" dirty="0" smtClean="0"/>
              <a:t>Existing </a:t>
            </a:r>
            <a:r>
              <a:rPr lang="en-IN" sz="2000" dirty="0"/>
              <a:t>shareholders as on a particular date (</a:t>
            </a:r>
            <a:r>
              <a:rPr lang="en-IN" sz="2000" b="1" dirty="0"/>
              <a:t>Record Date</a:t>
            </a:r>
            <a:r>
              <a:rPr lang="en-IN" sz="2000" dirty="0"/>
              <a:t>) are offered a right to subscribe to the Rights Issue using their Rights Entitlement</a:t>
            </a:r>
          </a:p>
          <a:p>
            <a:pPr marL="285750" indent="-285750" algn="just">
              <a:buFont typeface="Wingdings" panose="05000000000000000000" pitchFamily="2" charset="2"/>
              <a:buChar char="Ø"/>
            </a:pPr>
            <a:endParaRPr lang="en-IN" sz="2000" dirty="0"/>
          </a:p>
          <a:p>
            <a:pPr marL="285750" indent="-285750" algn="just">
              <a:buFont typeface="Wingdings" panose="05000000000000000000" pitchFamily="2" charset="2"/>
              <a:buChar char="Ø"/>
            </a:pPr>
            <a:r>
              <a:rPr lang="en-IN" sz="2000" dirty="0"/>
              <a:t>Shareholders also have </a:t>
            </a:r>
            <a:r>
              <a:rPr lang="en-IN" sz="2000" dirty="0" smtClean="0"/>
              <a:t>the right to:</a:t>
            </a:r>
          </a:p>
          <a:p>
            <a:pPr marL="342900" indent="-342900" algn="just">
              <a:buFontTx/>
              <a:buChar char="-"/>
            </a:pPr>
            <a:endParaRPr lang="en-IN" sz="2000" dirty="0" smtClean="0"/>
          </a:p>
          <a:p>
            <a:pPr marL="342900" indent="-342900" algn="just">
              <a:buFontTx/>
              <a:buChar char="-"/>
            </a:pPr>
            <a:r>
              <a:rPr lang="en-IN" sz="2000" b="1" u="sng" dirty="0" smtClean="0"/>
              <a:t>Renounce </a:t>
            </a:r>
            <a:r>
              <a:rPr lang="en-IN" sz="2000" b="1" u="sng" dirty="0"/>
              <a:t>their Rights Entitlement</a:t>
            </a:r>
            <a:r>
              <a:rPr lang="en-IN" sz="2000" dirty="0"/>
              <a:t> (in full or part</a:t>
            </a:r>
            <a:r>
              <a:rPr lang="en-IN" sz="2000" dirty="0" smtClean="0"/>
              <a:t>)</a:t>
            </a:r>
          </a:p>
          <a:p>
            <a:pPr marL="342900" indent="-342900" algn="just">
              <a:buFontTx/>
              <a:buChar char="-"/>
            </a:pPr>
            <a:endParaRPr lang="en-IN" sz="2000" dirty="0" smtClean="0"/>
          </a:p>
          <a:p>
            <a:pPr marL="342900" indent="-342900" algn="just">
              <a:buFontTx/>
              <a:buChar char="-"/>
            </a:pPr>
            <a:r>
              <a:rPr lang="en-IN" sz="2000" dirty="0" smtClean="0"/>
              <a:t>Apply </a:t>
            </a:r>
            <a:r>
              <a:rPr lang="en-IN" sz="2000" dirty="0"/>
              <a:t>for </a:t>
            </a:r>
            <a:r>
              <a:rPr lang="en-IN" sz="2000" b="1" u="sng" dirty="0"/>
              <a:t>additional securities </a:t>
            </a:r>
            <a:r>
              <a:rPr lang="en-IN" sz="2000" dirty="0"/>
              <a:t>over and above what they are entitled to.</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05192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174443954"/>
              </p:ext>
            </p:extLst>
          </p:nvPr>
        </p:nvGraphicFramePr>
        <p:xfrm>
          <a:off x="495360" y="1129937"/>
          <a:ext cx="8687829" cy="5030512"/>
        </p:xfrm>
        <a:graphic>
          <a:graphicData uri="http://schemas.openxmlformats.org/drawingml/2006/table">
            <a:tbl>
              <a:tblPr firstRow="1" bandRow="1">
                <a:tableStyleId>{2D5ABB26-0587-4C30-8999-92F81FD0307C}</a:tableStyleId>
              </a:tblPr>
              <a:tblGrid>
                <a:gridCol w="1780592">
                  <a:extLst>
                    <a:ext uri="{9D8B030D-6E8A-4147-A177-3AD203B41FA5}">
                      <a16:colId xmlns:a16="http://schemas.microsoft.com/office/drawing/2014/main" val="20000"/>
                    </a:ext>
                  </a:extLst>
                </a:gridCol>
                <a:gridCol w="6907237">
                  <a:extLst>
                    <a:ext uri="{9D8B030D-6E8A-4147-A177-3AD203B41FA5}">
                      <a16:colId xmlns:a16="http://schemas.microsoft.com/office/drawing/2014/main" val="20001"/>
                    </a:ext>
                  </a:extLst>
                </a:gridCol>
              </a:tblGrid>
              <a:tr h="474651">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Fully paid equity</a:t>
                      </a:r>
                      <a:r>
                        <a:rPr lang="en-IN" sz="1600" b="1" baseline="0" dirty="0">
                          <a:latin typeface="Arial" panose="020B0604020202020204" pitchFamily="34" charset="0"/>
                          <a:cs typeface="Arial" panose="020B0604020202020204" pitchFamily="34" charset="0"/>
                        </a:rPr>
                        <a:t> </a:t>
                      </a:r>
                      <a:r>
                        <a:rPr lang="en-IN" sz="1600" b="1" dirty="0">
                          <a:latin typeface="Arial" panose="020B0604020202020204" pitchFamily="34" charset="0"/>
                          <a:cs typeface="Arial" panose="020B0604020202020204" pitchFamily="34" charset="0"/>
                        </a:rPr>
                        <a:t>shares</a:t>
                      </a:r>
                      <a:endParaRPr lang="en-US" sz="1600" b="1" dirty="0">
                        <a:latin typeface="Arial" panose="020B0604020202020204" pitchFamily="34" charset="0"/>
                        <a:cs typeface="Arial" panose="020B0604020202020204" pitchFamily="34" charset="0"/>
                      </a:endParaRP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Equity </a:t>
                      </a:r>
                      <a:r>
                        <a:rPr lang="en-IN" sz="1600" baseline="0" dirty="0">
                          <a:latin typeface="Arial" panose="020B0604020202020204" pitchFamily="34" charset="0"/>
                          <a:cs typeface="Arial" panose="020B0604020202020204" pitchFamily="34" charset="0"/>
                        </a:rPr>
                        <a:t>Share where the full Issue Price is paid </a:t>
                      </a:r>
                      <a:r>
                        <a:rPr lang="en-IN" sz="1600" baseline="0" dirty="0" smtClean="0">
                          <a:latin typeface="Arial" panose="020B0604020202020204" pitchFamily="34" charset="0"/>
                          <a:cs typeface="Arial" panose="020B0604020202020204" pitchFamily="34" charset="0"/>
                        </a:rPr>
                        <a:t>upfront</a:t>
                      </a:r>
                    </a:p>
                  </a:txBody>
                  <a:tcPr marL="80682" marR="80682" marT="80682" marB="80682"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89514">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Partly paid equity shares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Equity </a:t>
                      </a:r>
                      <a:r>
                        <a:rPr lang="en-IN" sz="1600" baseline="0" dirty="0">
                          <a:latin typeface="Arial" panose="020B0604020202020204" pitchFamily="34" charset="0"/>
                          <a:cs typeface="Arial" panose="020B0604020202020204" pitchFamily="34" charset="0"/>
                        </a:rPr>
                        <a:t>Share where only a part of the Issue Price is paid </a:t>
                      </a:r>
                      <a:r>
                        <a:rPr lang="en-IN" sz="1600" baseline="0" dirty="0" smtClean="0">
                          <a:latin typeface="Arial" panose="020B0604020202020204" pitchFamily="34" charset="0"/>
                          <a:cs typeface="Arial" panose="020B0604020202020204" pitchFamily="34" charset="0"/>
                        </a:rPr>
                        <a:t>upfront.</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Balance “Call money” </a:t>
                      </a:r>
                      <a:r>
                        <a:rPr lang="en-IN" sz="1600" baseline="0" dirty="0">
                          <a:latin typeface="Arial" panose="020B0604020202020204" pitchFamily="34" charset="0"/>
                          <a:cs typeface="Arial" panose="020B0604020202020204" pitchFamily="34" charset="0"/>
                        </a:rPr>
                        <a:t>is paid in </a:t>
                      </a:r>
                      <a:r>
                        <a:rPr lang="en-IN" sz="1600" baseline="0" dirty="0" smtClean="0">
                          <a:latin typeface="Arial" panose="020B0604020202020204" pitchFamily="34" charset="0"/>
                          <a:cs typeface="Arial" panose="020B0604020202020204" pitchFamily="34" charset="0"/>
                        </a:rPr>
                        <a:t>within 12 months of issue. </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aseline="0" dirty="0" smtClean="0">
                          <a:latin typeface="Arial" panose="020B0604020202020204" pitchFamily="34" charset="0"/>
                          <a:cs typeface="Arial" panose="020B0604020202020204" pitchFamily="34" charset="0"/>
                        </a:rPr>
                        <a:t>Non payment of -“Call money” can lead to forfeiture of shares.</a:t>
                      </a:r>
                      <a:endParaRPr lang="en-IN" sz="1600"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909278">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Convertible Debt Instruments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US" sz="1600" b="0" baseline="0" dirty="0" smtClean="0">
                          <a:latin typeface="Arial" panose="020B0604020202020204" pitchFamily="34" charset="0"/>
                          <a:cs typeface="Arial" panose="020B0604020202020204" pitchFamily="34" charset="0"/>
                        </a:rPr>
                        <a:t>Instrument </a:t>
                      </a:r>
                      <a:r>
                        <a:rPr lang="en-US" sz="1600" b="0" baseline="0" dirty="0">
                          <a:latin typeface="Arial" panose="020B0604020202020204" pitchFamily="34" charset="0"/>
                          <a:cs typeface="Arial" panose="020B0604020202020204" pitchFamily="34" charset="0"/>
                        </a:rPr>
                        <a:t>which creates or acknowledges </a:t>
                      </a:r>
                      <a:r>
                        <a:rPr lang="en-US" sz="1600" b="0" baseline="0" dirty="0" smtClean="0">
                          <a:latin typeface="Arial" panose="020B0604020202020204" pitchFamily="34" charset="0"/>
                          <a:cs typeface="Arial" panose="020B0604020202020204" pitchFamily="34" charset="0"/>
                        </a:rPr>
                        <a:t>indebtedness.</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US" sz="1600" b="0" baseline="0" dirty="0" smtClean="0">
                          <a:latin typeface="Arial" panose="020B0604020202020204" pitchFamily="34" charset="0"/>
                          <a:cs typeface="Arial" panose="020B0604020202020204" pitchFamily="34" charset="0"/>
                        </a:rPr>
                        <a:t>Convertible </a:t>
                      </a:r>
                      <a:r>
                        <a:rPr lang="en-US" sz="1600" b="0" baseline="0" dirty="0">
                          <a:latin typeface="Arial" panose="020B0604020202020204" pitchFamily="34" charset="0"/>
                          <a:cs typeface="Arial" panose="020B0604020202020204" pitchFamily="34" charset="0"/>
                        </a:rPr>
                        <a:t>into equity shares of the issuer at a later date </a:t>
                      </a:r>
                      <a:r>
                        <a:rPr lang="en-US" sz="1600" b="0" baseline="0" dirty="0" smtClean="0">
                          <a:latin typeface="Arial" panose="020B0604020202020204" pitchFamily="34" charset="0"/>
                          <a:cs typeface="Arial" panose="020B0604020202020204" pitchFamily="34" charset="0"/>
                        </a:rPr>
                        <a:t>at</a:t>
                      </a: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US" sz="1600" b="0" baseline="0" dirty="0" smtClean="0">
                          <a:latin typeface="Arial" panose="020B0604020202020204" pitchFamily="34" charset="0"/>
                          <a:cs typeface="Arial" panose="020B0604020202020204" pitchFamily="34" charset="0"/>
                        </a:rPr>
                        <a:t>Or </a:t>
                      </a:r>
                      <a:r>
                        <a:rPr lang="en-US" sz="1600" b="0" baseline="0" dirty="0">
                          <a:latin typeface="Arial" panose="020B0604020202020204" pitchFamily="34" charset="0"/>
                          <a:cs typeface="Arial" panose="020B0604020202020204" pitchFamily="34" charset="0"/>
                        </a:rPr>
                        <a:t>without the option of the holder of the instrument, whether constituting a charge on the assets of the issuer or not</a:t>
                      </a:r>
                      <a:endParaRPr lang="en-IN" sz="1600" b="0" baseline="0"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75671">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Warrants attached to equity shares and convertible securities</a:t>
                      </a:r>
                      <a:endParaRPr lang="en-US" sz="1600" b="1" dirty="0">
                        <a:latin typeface="Arial" panose="020B0604020202020204" pitchFamily="34" charset="0"/>
                        <a:cs typeface="Arial" panose="020B0604020202020204" pitchFamily="34" charset="0"/>
                      </a:endParaRP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0" kern="1200" baseline="0" dirty="0" smtClean="0">
                          <a:solidFill>
                            <a:schemeClr val="tx1"/>
                          </a:solidFill>
                          <a:latin typeface="Arial" panose="020B0604020202020204" pitchFamily="34" charset="0"/>
                          <a:ea typeface="+mn-ea"/>
                          <a:cs typeface="Arial" panose="020B0604020202020204" pitchFamily="34" charset="0"/>
                        </a:rPr>
                        <a:t>Holder is entitled to </a:t>
                      </a:r>
                      <a:r>
                        <a:rPr lang="en-IN" sz="1600" b="0" kern="1200" baseline="0" dirty="0">
                          <a:solidFill>
                            <a:schemeClr val="tx1"/>
                          </a:solidFill>
                          <a:latin typeface="Arial" panose="020B0604020202020204" pitchFamily="34" charset="0"/>
                          <a:ea typeface="+mn-ea"/>
                          <a:cs typeface="Arial" panose="020B0604020202020204" pitchFamily="34" charset="0"/>
                        </a:rPr>
                        <a:t>buy equity shares at an exercise price on a later date (within the tenure of the warrant); </a:t>
                      </a:r>
                      <a:endParaRPr lang="en-IN" sz="1600" b="0" kern="1200" baseline="0" dirty="0" smtClean="0">
                        <a:solidFill>
                          <a:schemeClr val="tx1"/>
                        </a:solidFill>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25000"/>
                        </a:lnSpc>
                        <a:spcBef>
                          <a:spcPts val="200"/>
                        </a:spcBef>
                        <a:spcAft>
                          <a:spcPts val="200"/>
                        </a:spcAft>
                        <a:buClrTx/>
                        <a:buSzTx/>
                        <a:buFontTx/>
                        <a:buChar char="-"/>
                        <a:tabLst/>
                        <a:defRPr/>
                      </a:pPr>
                      <a:r>
                        <a:rPr lang="en-IN" sz="1600" b="0" kern="1200" baseline="0" dirty="0" smtClean="0">
                          <a:solidFill>
                            <a:schemeClr val="tx1"/>
                          </a:solidFill>
                          <a:latin typeface="Arial" panose="020B0604020202020204" pitchFamily="34" charset="0"/>
                          <a:ea typeface="+mn-ea"/>
                          <a:cs typeface="Arial" panose="020B0604020202020204" pitchFamily="34" charset="0"/>
                        </a:rPr>
                        <a:t>Attached </a:t>
                      </a:r>
                      <a:r>
                        <a:rPr lang="en-IN" sz="1600" b="0" kern="1200" baseline="0" dirty="0">
                          <a:solidFill>
                            <a:schemeClr val="tx1"/>
                          </a:solidFill>
                          <a:latin typeface="Arial" panose="020B0604020202020204" pitchFamily="34" charset="0"/>
                          <a:ea typeface="+mn-ea"/>
                          <a:cs typeface="Arial" panose="020B0604020202020204" pitchFamily="34" charset="0"/>
                        </a:rPr>
                        <a:t>to equity shares or convertible securities</a:t>
                      </a:r>
                    </a:p>
                  </a:txBody>
                  <a:tcPr marL="80682" marR="80682" marT="80682" marB="80682" anchor="ctr">
                    <a:lnT w="63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itle 7">
            <a:extLst>
              <a:ext uri="{FF2B5EF4-FFF2-40B4-BE49-F238E27FC236}">
                <a16:creationId xmlns:a16="http://schemas.microsoft.com/office/drawing/2014/main" id="{7159EF28-413E-4E1A-BF82-FDC18E3B0F83}"/>
              </a:ext>
            </a:extLst>
          </p:cNvPr>
          <p:cNvSpPr>
            <a:spLocks noGrp="1"/>
          </p:cNvSpPr>
          <p:nvPr>
            <p:ph type="title"/>
          </p:nvPr>
        </p:nvSpPr>
        <p:spPr>
          <a:xfrm>
            <a:off x="1341445" y="77580"/>
            <a:ext cx="7501680" cy="753480"/>
          </a:xfrm>
        </p:spPr>
        <p:txBody>
          <a:bodyPr>
            <a:normAutofit/>
          </a:bodyPr>
          <a:lstStyle/>
          <a:p>
            <a:pPr algn="ctr"/>
            <a:r>
              <a:rPr lang="en-IN" sz="2800" b="1" dirty="0">
                <a:latin typeface="Arial" panose="020B0604020202020204" pitchFamily="34" charset="0"/>
                <a:cs typeface="Arial" panose="020B0604020202020204" pitchFamily="34" charset="0"/>
              </a:rPr>
              <a:t>Rights Issue – </a:t>
            </a:r>
            <a:r>
              <a:rPr lang="en-IN" sz="2800" b="1" dirty="0" smtClean="0">
                <a:latin typeface="Arial" panose="020B0604020202020204" pitchFamily="34" charset="0"/>
                <a:cs typeface="Arial" panose="020B0604020202020204" pitchFamily="34" charset="0"/>
              </a:rPr>
              <a:t>Types of Securities offered</a:t>
            </a:r>
            <a:endParaRPr lang="en-IN" sz="2800" b="1" dirty="0"/>
          </a:p>
        </p:txBody>
      </p:sp>
      <p:sp>
        <p:nvSpPr>
          <p:cNvPr id="15" name="Rectangle 14">
            <a:extLst>
              <a:ext uri="{FF2B5EF4-FFF2-40B4-BE49-F238E27FC236}">
                <a16:creationId xmlns:a16="http://schemas.microsoft.com/office/drawing/2014/main" id="{1772C000-E852-431F-8176-46984B4B6441}"/>
              </a:ext>
            </a:extLst>
          </p:cNvPr>
          <p:cNvSpPr/>
          <p:nvPr/>
        </p:nvSpPr>
        <p:spPr>
          <a:xfrm>
            <a:off x="385541" y="1129937"/>
            <a:ext cx="1828800" cy="16002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99248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0" y="255920"/>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Terms </a:t>
            </a:r>
          </a:p>
        </p:txBody>
      </p:sp>
      <p:graphicFrame>
        <p:nvGraphicFramePr>
          <p:cNvPr id="36" name="Table 35"/>
          <p:cNvGraphicFramePr>
            <a:graphicFrameLocks noGrp="1"/>
          </p:cNvGraphicFramePr>
          <p:nvPr>
            <p:extLst>
              <p:ext uri="{D42A27DB-BD31-4B8C-83A1-F6EECF244321}">
                <p14:modId xmlns:p14="http://schemas.microsoft.com/office/powerpoint/2010/main" val="1628124922"/>
              </p:ext>
            </p:extLst>
          </p:nvPr>
        </p:nvGraphicFramePr>
        <p:xfrm>
          <a:off x="352698" y="1064024"/>
          <a:ext cx="9058062" cy="4879577"/>
        </p:xfrm>
        <a:graphic>
          <a:graphicData uri="http://schemas.openxmlformats.org/drawingml/2006/table">
            <a:tbl>
              <a:tblPr firstRow="1" bandRow="1">
                <a:tableStyleId>{2D5ABB26-0587-4C30-8999-92F81FD0307C}</a:tableStyleId>
              </a:tblPr>
              <a:tblGrid>
                <a:gridCol w="1891328">
                  <a:extLst>
                    <a:ext uri="{9D8B030D-6E8A-4147-A177-3AD203B41FA5}">
                      <a16:colId xmlns:a16="http://schemas.microsoft.com/office/drawing/2014/main" val="20000"/>
                    </a:ext>
                  </a:extLst>
                </a:gridCol>
                <a:gridCol w="7166734">
                  <a:extLst>
                    <a:ext uri="{9D8B030D-6E8A-4147-A177-3AD203B41FA5}">
                      <a16:colId xmlns:a16="http://schemas.microsoft.com/office/drawing/2014/main" val="20001"/>
                    </a:ext>
                  </a:extLst>
                </a:gridCol>
              </a:tblGrid>
              <a:tr h="1662690">
                <a:tc>
                  <a:txBody>
                    <a:bodyPr/>
                    <a:lstStyle/>
                    <a:p>
                      <a:pPr>
                        <a:lnSpc>
                          <a:spcPct val="120000"/>
                        </a:lnSpc>
                        <a:spcBef>
                          <a:spcPts val="200"/>
                        </a:spcBef>
                        <a:spcAft>
                          <a:spcPts val="200"/>
                        </a:spcAft>
                      </a:pPr>
                      <a:r>
                        <a:rPr lang="en-IN" sz="1600" b="1" dirty="0">
                          <a:latin typeface="Arial" panose="020B0604020202020204" pitchFamily="34" charset="0"/>
                          <a:cs typeface="Arial" panose="020B0604020202020204" pitchFamily="34" charset="0"/>
                        </a:rPr>
                        <a:t>Record</a:t>
                      </a:r>
                      <a:r>
                        <a:rPr lang="en-IN" sz="1600" b="1" baseline="0" dirty="0">
                          <a:latin typeface="Arial" panose="020B0604020202020204" pitchFamily="34" charset="0"/>
                          <a:cs typeface="Arial" panose="020B0604020202020204" pitchFamily="34" charset="0"/>
                        </a:rPr>
                        <a:t> Date</a:t>
                      </a:r>
                      <a:endParaRPr lang="en-IN" sz="1600" b="1" dirty="0">
                        <a:latin typeface="Arial" panose="020B0604020202020204" pitchFamily="34" charset="0"/>
                        <a:cs typeface="Arial" panose="020B0604020202020204" pitchFamily="34" charset="0"/>
                      </a:endParaRPr>
                    </a:p>
                  </a:txBody>
                  <a:tcPr marL="80682" marR="80682" marT="31765" marB="31765"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kern="1200" dirty="0" smtClean="0">
                          <a:solidFill>
                            <a:schemeClr val="tx1"/>
                          </a:solidFill>
                          <a:latin typeface="Arial" panose="020B0604020202020204" pitchFamily="34" charset="0"/>
                          <a:ea typeface="+mn-ea"/>
                          <a:cs typeface="Arial" panose="020B0604020202020204" pitchFamily="34" charset="0"/>
                        </a:rPr>
                        <a:t>Date announced </a:t>
                      </a:r>
                      <a:r>
                        <a:rPr lang="en-IN" sz="1600" kern="1200" dirty="0">
                          <a:solidFill>
                            <a:schemeClr val="tx1"/>
                          </a:solidFill>
                          <a:latin typeface="Arial" panose="020B0604020202020204" pitchFamily="34" charset="0"/>
                          <a:ea typeface="+mn-ea"/>
                          <a:cs typeface="Arial" panose="020B0604020202020204" pitchFamily="34" charset="0"/>
                        </a:rPr>
                        <a:t>by</a:t>
                      </a:r>
                      <a:r>
                        <a:rPr lang="en-IN" sz="1600" kern="1200" baseline="0" dirty="0">
                          <a:solidFill>
                            <a:schemeClr val="tx1"/>
                          </a:solidFill>
                          <a:latin typeface="Arial" panose="020B0604020202020204" pitchFamily="34" charset="0"/>
                          <a:ea typeface="+mn-ea"/>
                          <a:cs typeface="Arial" panose="020B0604020202020204" pitchFamily="34" charset="0"/>
                        </a:rPr>
                        <a:t> the </a:t>
                      </a:r>
                      <a:r>
                        <a:rPr lang="en-IN" sz="1600" kern="1200" baseline="0" dirty="0" smtClean="0">
                          <a:solidFill>
                            <a:schemeClr val="tx1"/>
                          </a:solidFill>
                          <a:latin typeface="Arial" panose="020B0604020202020204" pitchFamily="34" charset="0"/>
                          <a:ea typeface="+mn-ea"/>
                          <a:cs typeface="Arial" panose="020B0604020202020204" pitchFamily="34" charset="0"/>
                        </a:rPr>
                        <a:t>Company.</a:t>
                      </a:r>
                    </a:p>
                    <a:p>
                      <a:pPr marL="285750" indent="-285750" algn="just">
                        <a:lnSpc>
                          <a:spcPct val="110000"/>
                        </a:lnSpc>
                        <a:spcBef>
                          <a:spcPts val="200"/>
                        </a:spcBef>
                        <a:spcAft>
                          <a:spcPts val="200"/>
                        </a:spcAft>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Date for </a:t>
                      </a:r>
                      <a:r>
                        <a:rPr lang="en-IN" sz="1600" b="1" kern="1200" dirty="0" smtClean="0">
                          <a:solidFill>
                            <a:schemeClr val="tx1"/>
                          </a:solidFill>
                          <a:latin typeface="Arial" panose="020B0604020202020204" pitchFamily="34" charset="0"/>
                          <a:ea typeface="+mn-ea"/>
                          <a:cs typeface="Arial" panose="020B0604020202020204" pitchFamily="34" charset="0"/>
                        </a:rPr>
                        <a:t>determining </a:t>
                      </a:r>
                      <a:r>
                        <a:rPr lang="en-IN" sz="1600" b="1" kern="1200" dirty="0">
                          <a:solidFill>
                            <a:schemeClr val="tx1"/>
                          </a:solidFill>
                          <a:latin typeface="Arial" panose="020B0604020202020204" pitchFamily="34" charset="0"/>
                          <a:ea typeface="+mn-ea"/>
                          <a:cs typeface="Arial" panose="020B0604020202020204" pitchFamily="34" charset="0"/>
                        </a:rPr>
                        <a:t>the shareholders to</a:t>
                      </a:r>
                      <a:r>
                        <a:rPr lang="en-IN" sz="1600" b="1" kern="1200" baseline="0" dirty="0">
                          <a:solidFill>
                            <a:schemeClr val="tx1"/>
                          </a:solidFill>
                          <a:latin typeface="Arial" panose="020B0604020202020204" pitchFamily="34" charset="0"/>
                          <a:ea typeface="+mn-ea"/>
                          <a:cs typeface="Arial" panose="020B0604020202020204" pitchFamily="34" charset="0"/>
                        </a:rPr>
                        <a:t> whom the Rights Issue will be made</a:t>
                      </a:r>
                      <a:r>
                        <a:rPr lang="en-IN" sz="1600" kern="1200" baseline="0" dirty="0">
                          <a:solidFill>
                            <a:schemeClr val="tx1"/>
                          </a:solidFill>
                          <a:latin typeface="Arial" panose="020B0604020202020204" pitchFamily="34" charset="0"/>
                          <a:ea typeface="+mn-ea"/>
                          <a:cs typeface="Arial" panose="020B0604020202020204" pitchFamily="34" charset="0"/>
                        </a:rPr>
                        <a:t> and who would be </a:t>
                      </a:r>
                      <a:r>
                        <a:rPr lang="en-IN" sz="1600" b="1" kern="1200" baseline="0" dirty="0">
                          <a:solidFill>
                            <a:schemeClr val="tx1"/>
                          </a:solidFill>
                          <a:latin typeface="Arial" panose="020B0604020202020204" pitchFamily="34" charset="0"/>
                          <a:ea typeface="+mn-ea"/>
                          <a:cs typeface="Arial" panose="020B0604020202020204" pitchFamily="34" charset="0"/>
                        </a:rPr>
                        <a:t>eligible to participate in the Rights Issue.</a:t>
                      </a:r>
                      <a:r>
                        <a:rPr lang="en-IN" sz="1600" kern="1200" baseline="0" dirty="0">
                          <a:solidFill>
                            <a:schemeClr val="tx1"/>
                          </a:solidFill>
                          <a:latin typeface="Arial" panose="020B0604020202020204" pitchFamily="34" charset="0"/>
                          <a:ea typeface="+mn-ea"/>
                          <a:cs typeface="Arial" panose="020B0604020202020204" pitchFamily="34" charset="0"/>
                        </a:rPr>
                        <a:t> </a:t>
                      </a:r>
                      <a:endParaRPr lang="en-IN" sz="1600" kern="1200" baseline="0" dirty="0" smtClean="0">
                        <a:solidFill>
                          <a:schemeClr val="tx1"/>
                        </a:solidFill>
                        <a:latin typeface="Arial" panose="020B0604020202020204" pitchFamily="34" charset="0"/>
                        <a:ea typeface="+mn-ea"/>
                        <a:cs typeface="Arial" panose="020B0604020202020204" pitchFamily="34" charset="0"/>
                      </a:endParaRPr>
                    </a:p>
                    <a:p>
                      <a:pPr marL="285750" indent="-285750" algn="just">
                        <a:lnSpc>
                          <a:spcPct val="110000"/>
                        </a:lnSpc>
                        <a:spcBef>
                          <a:spcPts val="200"/>
                        </a:spcBef>
                        <a:spcAft>
                          <a:spcPts val="200"/>
                        </a:spcAft>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Disclosed </a:t>
                      </a:r>
                      <a:r>
                        <a:rPr lang="en-IN" sz="1600" kern="1200" baseline="0" dirty="0">
                          <a:solidFill>
                            <a:schemeClr val="tx1"/>
                          </a:solidFill>
                          <a:latin typeface="Arial" panose="020B0604020202020204" pitchFamily="34" charset="0"/>
                          <a:ea typeface="+mn-ea"/>
                          <a:cs typeface="Arial" panose="020B0604020202020204" pitchFamily="34" charset="0"/>
                        </a:rPr>
                        <a:t>to the Stock </a:t>
                      </a:r>
                      <a:r>
                        <a:rPr lang="en-IN" sz="1600" kern="1200" baseline="0" dirty="0" smtClean="0">
                          <a:solidFill>
                            <a:schemeClr val="tx1"/>
                          </a:solidFill>
                          <a:latin typeface="Arial" panose="020B0604020202020204" pitchFamily="34" charset="0"/>
                          <a:ea typeface="+mn-ea"/>
                          <a:cs typeface="Arial" panose="020B0604020202020204" pitchFamily="34" charset="0"/>
                        </a:rPr>
                        <a:t>Exchanges.</a:t>
                      </a:r>
                    </a:p>
                    <a:p>
                      <a:pPr marL="285750" indent="-285750" algn="just">
                        <a:lnSpc>
                          <a:spcPct val="110000"/>
                        </a:lnSpc>
                        <a:spcBef>
                          <a:spcPts val="200"/>
                        </a:spcBef>
                        <a:spcAft>
                          <a:spcPts val="200"/>
                        </a:spcAft>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Provided </a:t>
                      </a:r>
                      <a:r>
                        <a:rPr lang="en-IN" sz="1600" kern="1200" baseline="0" dirty="0">
                          <a:solidFill>
                            <a:schemeClr val="tx1"/>
                          </a:solidFill>
                          <a:latin typeface="Arial" panose="020B0604020202020204" pitchFamily="34" charset="0"/>
                          <a:ea typeface="+mn-ea"/>
                          <a:cs typeface="Arial" panose="020B0604020202020204" pitchFamily="34" charset="0"/>
                        </a:rPr>
                        <a:t>on the Letter of Offer (LOF)/ Application </a:t>
                      </a:r>
                      <a:r>
                        <a:rPr lang="en-IN" sz="1600" kern="1200" baseline="0" dirty="0" smtClean="0">
                          <a:solidFill>
                            <a:schemeClr val="tx1"/>
                          </a:solidFill>
                          <a:latin typeface="Arial" panose="020B0604020202020204" pitchFamily="34" charset="0"/>
                          <a:ea typeface="+mn-ea"/>
                          <a:cs typeface="Arial" panose="020B0604020202020204" pitchFamily="34" charset="0"/>
                        </a:rPr>
                        <a:t>Form.</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662690">
                <a:tc>
                  <a:txBody>
                    <a:bodyPr/>
                    <a:lstStyle/>
                    <a:p>
                      <a:pPr>
                        <a:lnSpc>
                          <a:spcPct val="120000"/>
                        </a:lnSpc>
                        <a:spcBef>
                          <a:spcPts val="200"/>
                        </a:spcBef>
                        <a:spcAft>
                          <a:spcPts val="200"/>
                        </a:spcAft>
                      </a:pPr>
                      <a:r>
                        <a:rPr lang="en-IN" sz="1600" b="1" dirty="0">
                          <a:latin typeface="Arial" panose="020B0604020202020204" pitchFamily="34" charset="0"/>
                          <a:cs typeface="Arial" panose="020B0604020202020204" pitchFamily="34" charset="0"/>
                        </a:rPr>
                        <a:t>Rights Entitlement (RE) and Ratio</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US" sz="1600" kern="1200" dirty="0" smtClean="0">
                          <a:solidFill>
                            <a:schemeClr val="tx1"/>
                          </a:solidFill>
                          <a:latin typeface="Arial" panose="020B0604020202020204" pitchFamily="34" charset="0"/>
                          <a:ea typeface="+mn-ea"/>
                          <a:cs typeface="Arial" panose="020B0604020202020204" pitchFamily="34" charset="0"/>
                        </a:rPr>
                        <a:t>Number </a:t>
                      </a:r>
                      <a:r>
                        <a:rPr lang="en-US" sz="1600" kern="1200" dirty="0">
                          <a:solidFill>
                            <a:schemeClr val="tx1"/>
                          </a:solidFill>
                          <a:latin typeface="Arial" panose="020B0604020202020204" pitchFamily="34" charset="0"/>
                          <a:ea typeface="+mn-ea"/>
                          <a:cs typeface="Arial" panose="020B0604020202020204" pitchFamily="34" charset="0"/>
                        </a:rPr>
                        <a:t>of securities</a:t>
                      </a:r>
                      <a:r>
                        <a:rPr lang="en-US" sz="1600" kern="1200" baseline="0" dirty="0">
                          <a:solidFill>
                            <a:schemeClr val="tx1"/>
                          </a:solidFill>
                          <a:latin typeface="Arial" panose="020B0604020202020204" pitchFamily="34" charset="0"/>
                          <a:ea typeface="+mn-ea"/>
                          <a:cs typeface="Arial" panose="020B0604020202020204" pitchFamily="34" charset="0"/>
                        </a:rPr>
                        <a:t> </a:t>
                      </a:r>
                      <a:r>
                        <a:rPr lang="en-US" sz="1600" kern="1200" dirty="0">
                          <a:solidFill>
                            <a:schemeClr val="tx1"/>
                          </a:solidFill>
                          <a:latin typeface="Arial" panose="020B0604020202020204" pitchFamily="34" charset="0"/>
                          <a:ea typeface="+mn-ea"/>
                          <a:cs typeface="Arial" panose="020B0604020202020204" pitchFamily="34" charset="0"/>
                        </a:rPr>
                        <a:t>that a</a:t>
                      </a:r>
                      <a:r>
                        <a:rPr lang="en-US" sz="1600" kern="1200" baseline="0" dirty="0">
                          <a:solidFill>
                            <a:schemeClr val="tx1"/>
                          </a:solidFill>
                          <a:latin typeface="Arial" panose="020B0604020202020204" pitchFamily="34" charset="0"/>
                          <a:ea typeface="+mn-ea"/>
                          <a:cs typeface="Arial" panose="020B0604020202020204" pitchFamily="34" charset="0"/>
                        </a:rPr>
                        <a:t> </a:t>
                      </a:r>
                      <a:r>
                        <a:rPr lang="en-US" sz="1600" kern="1200" dirty="0">
                          <a:solidFill>
                            <a:schemeClr val="tx1"/>
                          </a:solidFill>
                          <a:latin typeface="Arial" panose="020B0604020202020204" pitchFamily="34" charset="0"/>
                          <a:ea typeface="+mn-ea"/>
                          <a:cs typeface="Arial" panose="020B0604020202020204" pitchFamily="34" charset="0"/>
                        </a:rPr>
                        <a:t>shareholder is entitled to in a Rights Issue. </a:t>
                      </a:r>
                      <a:endParaRPr lang="en-US" sz="1600" kern="1200" dirty="0" smtClean="0">
                        <a:solidFill>
                          <a:schemeClr val="tx1"/>
                        </a:solidFill>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US" sz="1600" kern="1200" dirty="0" smtClean="0">
                          <a:solidFill>
                            <a:schemeClr val="tx1"/>
                          </a:solidFill>
                          <a:latin typeface="Arial" panose="020B0604020202020204" pitchFamily="34" charset="0"/>
                          <a:ea typeface="+mn-ea"/>
                          <a:cs typeface="Arial" panose="020B0604020202020204" pitchFamily="34" charset="0"/>
                        </a:rPr>
                        <a:t>Typically </a:t>
                      </a:r>
                      <a:r>
                        <a:rPr lang="en-US" sz="1600" kern="1200" dirty="0">
                          <a:solidFill>
                            <a:schemeClr val="tx1"/>
                          </a:solidFill>
                          <a:latin typeface="Arial" panose="020B0604020202020204" pitchFamily="34" charset="0"/>
                          <a:ea typeface="+mn-ea"/>
                          <a:cs typeface="Arial" panose="020B0604020202020204" pitchFamily="34" charset="0"/>
                        </a:rPr>
                        <a:t>in proportion to</a:t>
                      </a:r>
                      <a:r>
                        <a:rPr lang="en-US" sz="1600" kern="1200" baseline="0" dirty="0">
                          <a:solidFill>
                            <a:schemeClr val="tx1"/>
                          </a:solidFill>
                          <a:latin typeface="Arial" panose="020B0604020202020204" pitchFamily="34" charset="0"/>
                          <a:ea typeface="+mn-ea"/>
                          <a:cs typeface="Arial" panose="020B0604020202020204" pitchFamily="34" charset="0"/>
                        </a:rPr>
                        <a:t> </a:t>
                      </a:r>
                      <a:r>
                        <a:rPr lang="en-US" sz="1600" kern="1200" dirty="0">
                          <a:solidFill>
                            <a:schemeClr val="tx1"/>
                          </a:solidFill>
                          <a:latin typeface="Arial" panose="020B0604020202020204" pitchFamily="34" charset="0"/>
                          <a:ea typeface="+mn-ea"/>
                          <a:cs typeface="Arial" panose="020B0604020202020204" pitchFamily="34" charset="0"/>
                        </a:rPr>
                        <a:t>the number of equity shares held by the eligible shareholder on the Record Date; </a:t>
                      </a:r>
                      <a:endParaRPr lang="en-US" sz="1600" kern="1200" dirty="0" smtClean="0">
                        <a:solidFill>
                          <a:schemeClr val="tx1"/>
                        </a:solidFill>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IN" sz="1600" kern="1200" baseline="0" dirty="0" smtClean="0">
                          <a:solidFill>
                            <a:schemeClr val="tx1"/>
                          </a:solidFill>
                          <a:latin typeface="Arial" panose="020B0604020202020204" pitchFamily="34" charset="0"/>
                          <a:ea typeface="+mn-ea"/>
                          <a:cs typeface="Arial" panose="020B0604020202020204" pitchFamily="34" charset="0"/>
                        </a:rPr>
                        <a:t>Disclosed </a:t>
                      </a:r>
                      <a:r>
                        <a:rPr lang="en-IN" sz="1600" kern="1200" baseline="0" dirty="0">
                          <a:solidFill>
                            <a:schemeClr val="tx1"/>
                          </a:solidFill>
                          <a:latin typeface="Arial" panose="020B0604020202020204" pitchFamily="34" charset="0"/>
                          <a:ea typeface="+mn-ea"/>
                          <a:cs typeface="Arial" panose="020B0604020202020204" pitchFamily="34" charset="0"/>
                        </a:rPr>
                        <a:t>to the Stock </a:t>
                      </a:r>
                      <a:r>
                        <a:rPr lang="en-IN" sz="1600" kern="1200" baseline="0" dirty="0" smtClean="0">
                          <a:solidFill>
                            <a:schemeClr val="tx1"/>
                          </a:solidFill>
                          <a:latin typeface="Arial" panose="020B0604020202020204" pitchFamily="34" charset="0"/>
                          <a:ea typeface="+mn-ea"/>
                          <a:cs typeface="Arial" panose="020B0604020202020204" pitchFamily="34" charset="0"/>
                        </a:rPr>
                        <a:t>Exchanges. </a:t>
                      </a:r>
                    </a:p>
                    <a:p>
                      <a:pPr marL="285750" marR="0" lvl="0" indent="-285750" algn="just" defTabSz="914400" rtl="0" eaLnBrk="1" fontAlgn="auto" latinLnBrk="0" hangingPunct="1">
                        <a:lnSpc>
                          <a:spcPct val="110000"/>
                        </a:lnSpc>
                        <a:spcBef>
                          <a:spcPts val="200"/>
                        </a:spcBef>
                        <a:spcAft>
                          <a:spcPts val="200"/>
                        </a:spcAft>
                        <a:buClrTx/>
                        <a:buSzTx/>
                        <a:buFontTx/>
                        <a:buChar char="-"/>
                        <a:tabLst/>
                        <a:defRPr/>
                      </a:pPr>
                      <a:r>
                        <a:rPr lang="en-IN" sz="1600" kern="1200" baseline="0" dirty="0" smtClean="0">
                          <a:solidFill>
                            <a:schemeClr val="tx1"/>
                          </a:solidFill>
                          <a:latin typeface="Arial" panose="020B0604020202020204" pitchFamily="34" charset="0"/>
                          <a:ea typeface="+mn-ea"/>
                          <a:cs typeface="Arial" panose="020B0604020202020204" pitchFamily="34" charset="0"/>
                        </a:rPr>
                        <a:t>Provided </a:t>
                      </a:r>
                      <a:r>
                        <a:rPr lang="en-IN" sz="1600" kern="1200" baseline="0" dirty="0">
                          <a:solidFill>
                            <a:schemeClr val="tx1"/>
                          </a:solidFill>
                          <a:latin typeface="Arial" panose="020B0604020202020204" pitchFamily="34" charset="0"/>
                          <a:ea typeface="+mn-ea"/>
                          <a:cs typeface="Arial" panose="020B0604020202020204" pitchFamily="34" charset="0"/>
                        </a:rPr>
                        <a:t>on the LOF/ Application </a:t>
                      </a:r>
                      <a:r>
                        <a:rPr lang="en-IN" sz="1600" kern="1200" baseline="0" dirty="0" smtClean="0">
                          <a:solidFill>
                            <a:schemeClr val="tx1"/>
                          </a:solidFill>
                          <a:latin typeface="Arial" panose="020B0604020202020204" pitchFamily="34" charset="0"/>
                          <a:ea typeface="+mn-ea"/>
                          <a:cs typeface="Arial" panose="020B0604020202020204" pitchFamily="34" charset="0"/>
                        </a:rPr>
                        <a:t>Form.</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554197">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latin typeface="Arial" panose="020B0604020202020204" pitchFamily="34" charset="0"/>
                          <a:cs typeface="Arial" panose="020B0604020202020204" pitchFamily="34" charset="0"/>
                        </a:rPr>
                        <a:t>Renunciation of REs</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latin typeface="Arial" panose="020B0604020202020204" pitchFamily="34" charset="0"/>
                          <a:cs typeface="Arial" panose="020B0604020202020204" pitchFamily="34" charset="0"/>
                        </a:rPr>
                        <a:t>Transfer</a:t>
                      </a:r>
                      <a:r>
                        <a:rPr lang="en-IN" sz="1600" baseline="0" dirty="0" smtClean="0">
                          <a:latin typeface="Arial" panose="020B0604020202020204" pitchFamily="34" charset="0"/>
                          <a:cs typeface="Arial" panose="020B0604020202020204" pitchFamily="34" charset="0"/>
                        </a:rPr>
                        <a:t> </a:t>
                      </a:r>
                      <a:r>
                        <a:rPr lang="en-IN" sz="1600" baseline="0" dirty="0">
                          <a:latin typeface="Arial" panose="020B0604020202020204" pitchFamily="34" charset="0"/>
                          <a:cs typeface="Arial" panose="020B0604020202020204" pitchFamily="34" charset="0"/>
                        </a:rPr>
                        <a:t>of REs by an eligible shareholder, either on-market or off-market, to another person, whether an existing shareholder or not, in exchange of a consideration or otherwise; </a:t>
                      </a:r>
                      <a:endParaRPr lang="en-IN" sz="1600" baseline="0" dirty="0" smtClean="0">
                        <a:latin typeface="Arial" panose="020B0604020202020204" pitchFamily="34" charset="0"/>
                        <a:cs typeface="Arial" panose="020B0604020202020204" pitchFamily="34" charset="0"/>
                      </a:endParaRPr>
                    </a:p>
                    <a:p>
                      <a:pPr marL="285750" indent="-285750" algn="just">
                        <a:lnSpc>
                          <a:spcPct val="110000"/>
                        </a:lnSpc>
                        <a:spcBef>
                          <a:spcPts val="200"/>
                        </a:spcBef>
                        <a:spcAft>
                          <a:spcPts val="200"/>
                        </a:spcAft>
                        <a:buFontTx/>
                        <a:buChar char="-"/>
                      </a:pPr>
                      <a:r>
                        <a:rPr lang="en-IN" sz="1600" baseline="0" dirty="0" smtClean="0">
                          <a:latin typeface="Arial" panose="020B0604020202020204" pitchFamily="34" charset="0"/>
                          <a:cs typeface="Arial" panose="020B0604020202020204" pitchFamily="34" charset="0"/>
                        </a:rPr>
                        <a:t>May be done to </a:t>
                      </a:r>
                      <a:r>
                        <a:rPr lang="en-IN" sz="1600" baseline="0" dirty="0">
                          <a:latin typeface="Arial" panose="020B0604020202020204" pitchFamily="34" charset="0"/>
                          <a:cs typeface="Arial" panose="020B0604020202020204" pitchFamily="34" charset="0"/>
                        </a:rPr>
                        <a:t>the full extent of the REs or for a part of the REs received by a </a:t>
                      </a:r>
                      <a:r>
                        <a:rPr lang="en-IN" sz="1600" baseline="0" dirty="0" smtClean="0">
                          <a:latin typeface="Arial" panose="020B0604020202020204" pitchFamily="34" charset="0"/>
                          <a:cs typeface="Arial" panose="020B0604020202020204" pitchFamily="34" charset="0"/>
                        </a:rPr>
                        <a:t>shareholder.</a:t>
                      </a:r>
                      <a:endParaRPr lang="en-IN" sz="1600" dirty="0">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6</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07632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5" y="266423"/>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Terms  </a:t>
            </a:r>
          </a:p>
        </p:txBody>
      </p:sp>
      <p:graphicFrame>
        <p:nvGraphicFramePr>
          <p:cNvPr id="36" name="Table 35"/>
          <p:cNvGraphicFramePr>
            <a:graphicFrameLocks noGrp="1"/>
          </p:cNvGraphicFramePr>
          <p:nvPr>
            <p:extLst>
              <p:ext uri="{D42A27DB-BD31-4B8C-83A1-F6EECF244321}">
                <p14:modId xmlns:p14="http://schemas.microsoft.com/office/powerpoint/2010/main" val="910600492"/>
              </p:ext>
            </p:extLst>
          </p:nvPr>
        </p:nvGraphicFramePr>
        <p:xfrm>
          <a:off x="332593" y="983460"/>
          <a:ext cx="9058607" cy="5210355"/>
        </p:xfrm>
        <a:graphic>
          <a:graphicData uri="http://schemas.openxmlformats.org/drawingml/2006/table">
            <a:tbl>
              <a:tblPr firstRow="1" bandRow="1">
                <a:tableStyleId>{2D5ABB26-0587-4C30-8999-92F81FD0307C}</a:tableStyleId>
              </a:tblPr>
              <a:tblGrid>
                <a:gridCol w="1891441">
                  <a:extLst>
                    <a:ext uri="{9D8B030D-6E8A-4147-A177-3AD203B41FA5}">
                      <a16:colId xmlns:a16="http://schemas.microsoft.com/office/drawing/2014/main" val="20000"/>
                    </a:ext>
                  </a:extLst>
                </a:gridCol>
                <a:gridCol w="7167166">
                  <a:extLst>
                    <a:ext uri="{9D8B030D-6E8A-4147-A177-3AD203B41FA5}">
                      <a16:colId xmlns:a16="http://schemas.microsoft.com/office/drawing/2014/main" val="20001"/>
                    </a:ext>
                  </a:extLst>
                </a:gridCol>
              </a:tblGrid>
              <a:tr h="1149531">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latin typeface="Arial" panose="020B0604020202020204" pitchFamily="34" charset="0"/>
                          <a:cs typeface="Arial" panose="020B0604020202020204" pitchFamily="34" charset="0"/>
                        </a:rPr>
                        <a:t>Renunciation Period</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nSpc>
                          <a:spcPct val="110000"/>
                        </a:lnSpc>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Period </a:t>
                      </a:r>
                      <a:r>
                        <a:rPr lang="en-IN" sz="1600" kern="1200" baseline="0" dirty="0">
                          <a:solidFill>
                            <a:schemeClr val="tx1"/>
                          </a:solidFill>
                          <a:latin typeface="Arial" panose="020B0604020202020204" pitchFamily="34" charset="0"/>
                          <a:ea typeface="+mn-ea"/>
                          <a:cs typeface="Arial" panose="020B0604020202020204" pitchFamily="34" charset="0"/>
                        </a:rPr>
                        <a:t>during which shareholders/ investors can renounce or transfer their Rights Entitlements; </a:t>
                      </a:r>
                      <a:endParaRPr lang="en-IN" sz="1600" kern="1200" baseline="0" dirty="0" smtClean="0">
                        <a:solidFill>
                          <a:schemeClr val="tx1"/>
                        </a:solidFill>
                        <a:latin typeface="Arial" panose="020B0604020202020204" pitchFamily="34" charset="0"/>
                        <a:ea typeface="+mn-ea"/>
                        <a:cs typeface="Arial" panose="020B0604020202020204" pitchFamily="34" charset="0"/>
                      </a:endParaRPr>
                    </a:p>
                    <a:p>
                      <a:pPr marL="285750" indent="-285750">
                        <a:lnSpc>
                          <a:spcPct val="110000"/>
                        </a:lnSpc>
                        <a:buFontTx/>
                        <a:buChar char="-"/>
                      </a:pPr>
                      <a:r>
                        <a:rPr lang="en-IN" sz="1600" kern="1200" baseline="0" dirty="0" smtClean="0">
                          <a:solidFill>
                            <a:schemeClr val="tx1"/>
                          </a:solidFill>
                          <a:latin typeface="Arial" panose="020B0604020202020204" pitchFamily="34" charset="0"/>
                          <a:ea typeface="+mn-ea"/>
                          <a:cs typeface="Arial" panose="020B0604020202020204" pitchFamily="34" charset="0"/>
                        </a:rPr>
                        <a:t>Disclosed </a:t>
                      </a:r>
                      <a:r>
                        <a:rPr lang="en-IN" sz="1600" kern="1200" baseline="0" dirty="0">
                          <a:solidFill>
                            <a:schemeClr val="tx1"/>
                          </a:solidFill>
                          <a:latin typeface="Arial" panose="020B0604020202020204" pitchFamily="34" charset="0"/>
                          <a:ea typeface="+mn-ea"/>
                          <a:cs typeface="Arial" panose="020B0604020202020204" pitchFamily="34" charset="0"/>
                        </a:rPr>
                        <a:t>in the </a:t>
                      </a:r>
                      <a:r>
                        <a:rPr lang="en-IN" sz="1600" kern="1200" baseline="0" dirty="0" smtClean="0">
                          <a:solidFill>
                            <a:schemeClr val="tx1"/>
                          </a:solidFill>
                          <a:latin typeface="Arial" panose="020B0604020202020204" pitchFamily="34" charset="0"/>
                          <a:ea typeface="+mn-ea"/>
                          <a:cs typeface="Arial" panose="020B0604020202020204" pitchFamily="34" charset="0"/>
                        </a:rPr>
                        <a:t>Letter of Offer (LOF).</a:t>
                      </a:r>
                      <a:endParaRPr lang="en-IN" sz="1600" kern="1200" baseline="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91097279"/>
                  </a:ext>
                </a:extLst>
              </a:tr>
              <a:tr h="530330">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latin typeface="Arial" panose="020B0604020202020204" pitchFamily="34" charset="0"/>
                          <a:cs typeface="Arial" panose="020B0604020202020204" pitchFamily="34" charset="0"/>
                        </a:rPr>
                        <a:t>Rights Issue Price</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latin typeface="Arial" panose="020B0604020202020204" pitchFamily="34" charset="0"/>
                          <a:cs typeface="Arial" panose="020B0604020202020204" pitchFamily="34" charset="0"/>
                        </a:rPr>
                        <a:t>Price </a:t>
                      </a:r>
                      <a:r>
                        <a:rPr lang="en-IN" sz="1600" dirty="0">
                          <a:latin typeface="Arial" panose="020B0604020202020204" pitchFamily="34" charset="0"/>
                          <a:cs typeface="Arial" panose="020B0604020202020204" pitchFamily="34" charset="0"/>
                        </a:rPr>
                        <a:t>to</a:t>
                      </a:r>
                      <a:r>
                        <a:rPr lang="en-IN" sz="1600" baseline="0" dirty="0">
                          <a:latin typeface="Arial" panose="020B0604020202020204" pitchFamily="34" charset="0"/>
                          <a:cs typeface="Arial" panose="020B0604020202020204" pitchFamily="34" charset="0"/>
                        </a:rPr>
                        <a:t> be paid by an applicant to subscribe to the securities offered through Rights </a:t>
                      </a:r>
                      <a:r>
                        <a:rPr lang="en-IN" sz="1600" baseline="0" dirty="0" smtClean="0">
                          <a:latin typeface="Arial" panose="020B0604020202020204" pitchFamily="34" charset="0"/>
                          <a:cs typeface="Arial" panose="020B0604020202020204" pitchFamily="34" charset="0"/>
                        </a:rPr>
                        <a:t>Issue.</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1100051">
                <a:tc>
                  <a:txBody>
                    <a:bodyPr/>
                    <a:lstStyle/>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r>
                        <a:rPr lang="en-US" sz="1600" b="1" kern="1200" dirty="0">
                          <a:solidFill>
                            <a:schemeClr val="tx1"/>
                          </a:solidFill>
                          <a:latin typeface="Arial" panose="020B0604020202020204" pitchFamily="34" charset="0"/>
                          <a:ea typeface="+mn-ea"/>
                          <a:cs typeface="Arial" panose="020B0604020202020204" pitchFamily="34" charset="0"/>
                        </a:rPr>
                        <a:t>Issue Period</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Tx/>
                        <a:buChar char="-"/>
                      </a:pPr>
                      <a:r>
                        <a:rPr lang="en-IN" sz="1600" kern="1200" dirty="0" smtClean="0">
                          <a:solidFill>
                            <a:schemeClr val="tx1"/>
                          </a:solidFill>
                          <a:latin typeface="Arial" panose="020B0604020202020204" pitchFamily="34" charset="0"/>
                          <a:ea typeface="+mn-ea"/>
                          <a:cs typeface="Arial" panose="020B0604020202020204" pitchFamily="34" charset="0"/>
                        </a:rPr>
                        <a:t>Minimum </a:t>
                      </a:r>
                      <a:r>
                        <a:rPr lang="en-IN" sz="1600" kern="1200" dirty="0">
                          <a:solidFill>
                            <a:schemeClr val="tx1"/>
                          </a:solidFill>
                          <a:latin typeface="Arial" panose="020B0604020202020204" pitchFamily="34" charset="0"/>
                          <a:ea typeface="+mn-ea"/>
                          <a:cs typeface="Arial" panose="020B0604020202020204" pitchFamily="34" charset="0"/>
                        </a:rPr>
                        <a:t>period of 15 </a:t>
                      </a:r>
                      <a:r>
                        <a:rPr lang="en-IN" sz="1600" kern="1200" dirty="0" smtClean="0">
                          <a:solidFill>
                            <a:schemeClr val="tx1"/>
                          </a:solidFill>
                          <a:latin typeface="Arial" panose="020B0604020202020204" pitchFamily="34" charset="0"/>
                          <a:ea typeface="+mn-ea"/>
                          <a:cs typeface="Arial" panose="020B0604020202020204" pitchFamily="34" charset="0"/>
                        </a:rPr>
                        <a:t>days.</a:t>
                      </a:r>
                    </a:p>
                    <a:p>
                      <a:pPr marL="285750" indent="-285750" algn="just" defTabSz="914400" rtl="0" eaLnBrk="1" latinLnBrk="0" hangingPunct="1">
                        <a:lnSpc>
                          <a:spcPct val="110000"/>
                        </a:lnSpc>
                        <a:spcBef>
                          <a:spcPts val="200"/>
                        </a:spcBef>
                        <a:spcAft>
                          <a:spcPts val="200"/>
                        </a:spcAft>
                        <a:buFontTx/>
                        <a:buChar char="-"/>
                      </a:pPr>
                      <a:r>
                        <a:rPr lang="en-IN" sz="1600" kern="1200" dirty="0" smtClean="0">
                          <a:solidFill>
                            <a:schemeClr val="tx1"/>
                          </a:solidFill>
                          <a:latin typeface="Arial" panose="020B0604020202020204" pitchFamily="34" charset="0"/>
                          <a:ea typeface="+mn-ea"/>
                          <a:cs typeface="Arial" panose="020B0604020202020204" pitchFamily="34" charset="0"/>
                        </a:rPr>
                        <a:t>May be </a:t>
                      </a:r>
                      <a:r>
                        <a:rPr lang="en-IN" sz="1600" kern="1200" dirty="0">
                          <a:solidFill>
                            <a:schemeClr val="tx1"/>
                          </a:solidFill>
                          <a:latin typeface="Arial" panose="020B0604020202020204" pitchFamily="34" charset="0"/>
                          <a:ea typeface="+mn-ea"/>
                          <a:cs typeface="Arial" panose="020B0604020202020204" pitchFamily="34" charset="0"/>
                        </a:rPr>
                        <a:t>extended to maximum of 30 days between Issue Opening Date and Issue Closing Date, inclusive of both days, during which applicants can submit their </a:t>
                      </a:r>
                      <a:r>
                        <a:rPr lang="en-IN" sz="1600" kern="1200" dirty="0" smtClean="0">
                          <a:solidFill>
                            <a:schemeClr val="tx1"/>
                          </a:solidFill>
                          <a:latin typeface="Arial" panose="020B0604020202020204" pitchFamily="34" charset="0"/>
                          <a:ea typeface="+mn-ea"/>
                          <a:cs typeface="Arial" panose="020B0604020202020204" pitchFamily="34" charset="0"/>
                        </a:rPr>
                        <a:t>applications.</a:t>
                      </a:r>
                      <a:endParaRPr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904405">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Promoter Subscription</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solidFill>
                            <a:schemeClr val="tx1"/>
                          </a:solidFill>
                          <a:latin typeface="Arial" panose="020B0604020202020204" pitchFamily="34" charset="0"/>
                          <a:cs typeface="Arial" panose="020B0604020202020204" pitchFamily="34" charset="0"/>
                        </a:rPr>
                        <a:t>Disclosure </a:t>
                      </a:r>
                      <a:r>
                        <a:rPr lang="en-IN" sz="1600" dirty="0">
                          <a:solidFill>
                            <a:schemeClr val="tx1"/>
                          </a:solidFill>
                          <a:latin typeface="Arial" panose="020B0604020202020204" pitchFamily="34" charset="0"/>
                          <a:cs typeface="Arial" panose="020B0604020202020204" pitchFamily="34" charset="0"/>
                        </a:rPr>
                        <a:t>relating to the intention of the Promoter and Promoter Group to participate in the Rights </a:t>
                      </a:r>
                      <a:r>
                        <a:rPr lang="en-IN" sz="1600" dirty="0" smtClean="0">
                          <a:solidFill>
                            <a:schemeClr val="tx1"/>
                          </a:solidFill>
                          <a:latin typeface="Arial" panose="020B0604020202020204" pitchFamily="34" charset="0"/>
                          <a:cs typeface="Arial" panose="020B0604020202020204" pitchFamily="34" charset="0"/>
                        </a:rPr>
                        <a:t>Issue.</a:t>
                      </a:r>
                    </a:p>
                    <a:p>
                      <a:pPr marL="285750" indent="-285750" algn="just">
                        <a:lnSpc>
                          <a:spcPct val="110000"/>
                        </a:lnSpc>
                        <a:spcBef>
                          <a:spcPts val="200"/>
                        </a:spcBef>
                        <a:spcAft>
                          <a:spcPts val="200"/>
                        </a:spcAft>
                        <a:buFontTx/>
                        <a:buChar char="-"/>
                      </a:pPr>
                      <a:r>
                        <a:rPr lang="en-IN" sz="1600" baseline="0" dirty="0" smtClean="0">
                          <a:solidFill>
                            <a:schemeClr val="tx1"/>
                          </a:solidFill>
                          <a:latin typeface="Arial" panose="020B0604020202020204" pitchFamily="34" charset="0"/>
                          <a:cs typeface="Arial" panose="020B0604020202020204" pitchFamily="34" charset="0"/>
                        </a:rPr>
                        <a:t>Made </a:t>
                      </a:r>
                      <a:r>
                        <a:rPr lang="en-IN" sz="1600" baseline="0" dirty="0">
                          <a:solidFill>
                            <a:schemeClr val="tx1"/>
                          </a:solidFill>
                          <a:latin typeface="Arial" panose="020B0604020202020204" pitchFamily="34" charset="0"/>
                          <a:cs typeface="Arial" panose="020B0604020202020204" pitchFamily="34" charset="0"/>
                        </a:rPr>
                        <a:t>in the section “Capital Structure” of the </a:t>
                      </a:r>
                      <a:r>
                        <a:rPr lang="en-IN" sz="1600" baseline="0" dirty="0" smtClean="0">
                          <a:solidFill>
                            <a:schemeClr val="tx1"/>
                          </a:solidFill>
                          <a:latin typeface="Arial" panose="020B0604020202020204" pitchFamily="34" charset="0"/>
                          <a:cs typeface="Arial" panose="020B0604020202020204" pitchFamily="34" charset="0"/>
                        </a:rPr>
                        <a:t>LOF.</a:t>
                      </a:r>
                      <a:endParaRPr lang="en-IN" sz="1600" b="1" i="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1305850">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ASBA</a:t>
                      </a:r>
                      <a:endParaRPr lang="en-US" sz="1600" b="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Tx/>
                        <a:buChar char="-"/>
                      </a:pPr>
                      <a:r>
                        <a:rPr lang="en-IN" sz="1600" dirty="0" smtClean="0">
                          <a:solidFill>
                            <a:schemeClr val="tx1"/>
                          </a:solidFill>
                          <a:latin typeface="Arial" panose="020B0604020202020204" pitchFamily="34" charset="0"/>
                          <a:cs typeface="Arial" panose="020B0604020202020204" pitchFamily="34" charset="0"/>
                        </a:rPr>
                        <a:t>Application </a:t>
                      </a:r>
                      <a:r>
                        <a:rPr lang="en-IN" sz="1600" dirty="0">
                          <a:solidFill>
                            <a:schemeClr val="tx1"/>
                          </a:solidFill>
                          <a:latin typeface="Arial" panose="020B0604020202020204" pitchFamily="34" charset="0"/>
                          <a:cs typeface="Arial" panose="020B0604020202020204" pitchFamily="34" charset="0"/>
                        </a:rPr>
                        <a:t>Supported by Blocked </a:t>
                      </a:r>
                      <a:r>
                        <a:rPr lang="en-IN" sz="1600" dirty="0" smtClean="0">
                          <a:solidFill>
                            <a:schemeClr val="tx1"/>
                          </a:solidFill>
                          <a:latin typeface="Arial" panose="020B0604020202020204" pitchFamily="34" charset="0"/>
                          <a:cs typeface="Arial" panose="020B0604020202020204" pitchFamily="34" charset="0"/>
                        </a:rPr>
                        <a:t>Amount.</a:t>
                      </a:r>
                    </a:p>
                    <a:p>
                      <a:pPr marL="285750" indent="-285750" algn="just">
                        <a:lnSpc>
                          <a:spcPct val="110000"/>
                        </a:lnSpc>
                        <a:spcBef>
                          <a:spcPts val="200"/>
                        </a:spcBef>
                        <a:spcAft>
                          <a:spcPts val="200"/>
                        </a:spcAft>
                        <a:buFontTx/>
                        <a:buChar char="-"/>
                      </a:pPr>
                      <a:r>
                        <a:rPr lang="en-IN" sz="1600" dirty="0" smtClean="0">
                          <a:solidFill>
                            <a:schemeClr val="tx1"/>
                          </a:solidFill>
                          <a:latin typeface="Arial" panose="020B0604020202020204" pitchFamily="34" charset="0"/>
                          <a:cs typeface="Arial" panose="020B0604020202020204" pitchFamily="34" charset="0"/>
                        </a:rPr>
                        <a:t>To </a:t>
                      </a:r>
                      <a:r>
                        <a:rPr lang="en-IN" sz="1600" dirty="0">
                          <a:solidFill>
                            <a:schemeClr val="tx1"/>
                          </a:solidFill>
                          <a:latin typeface="Arial" panose="020B0604020202020204" pitchFamily="34" charset="0"/>
                          <a:cs typeface="Arial" panose="020B0604020202020204" pitchFamily="34" charset="0"/>
                        </a:rPr>
                        <a:t>make an application authorizing the Self Certified Syndicate Bank (SCSB) to block the application money in an ASBA account maintained with the </a:t>
                      </a:r>
                      <a:r>
                        <a:rPr lang="en-IN" sz="1600" dirty="0" smtClean="0">
                          <a:solidFill>
                            <a:schemeClr val="tx1"/>
                          </a:solidFill>
                          <a:latin typeface="Arial" panose="020B0604020202020204" pitchFamily="34" charset="0"/>
                          <a:cs typeface="Arial" panose="020B0604020202020204" pitchFamily="34" charset="0"/>
                        </a:rPr>
                        <a:t>SCSB.</a:t>
                      </a:r>
                      <a:endParaRPr lang="en-IN" sz="1600" b="1" i="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5305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92" y="263461"/>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Documents </a:t>
            </a:r>
          </a:p>
        </p:txBody>
      </p:sp>
      <p:graphicFrame>
        <p:nvGraphicFramePr>
          <p:cNvPr id="36" name="Table 35"/>
          <p:cNvGraphicFramePr>
            <a:graphicFrameLocks noGrp="1"/>
          </p:cNvGraphicFramePr>
          <p:nvPr>
            <p:extLst>
              <p:ext uri="{D42A27DB-BD31-4B8C-83A1-F6EECF244321}">
                <p14:modId xmlns:p14="http://schemas.microsoft.com/office/powerpoint/2010/main" val="4065684649"/>
              </p:ext>
            </p:extLst>
          </p:nvPr>
        </p:nvGraphicFramePr>
        <p:xfrm>
          <a:off x="209006" y="977537"/>
          <a:ext cx="9201754" cy="4939374"/>
        </p:xfrm>
        <a:graphic>
          <a:graphicData uri="http://schemas.openxmlformats.org/drawingml/2006/table">
            <a:tbl>
              <a:tblPr firstRow="1" bandRow="1">
                <a:tableStyleId>{2D5ABB26-0587-4C30-8999-92F81FD0307C}</a:tableStyleId>
              </a:tblPr>
              <a:tblGrid>
                <a:gridCol w="1921331">
                  <a:extLst>
                    <a:ext uri="{9D8B030D-6E8A-4147-A177-3AD203B41FA5}">
                      <a16:colId xmlns:a16="http://schemas.microsoft.com/office/drawing/2014/main" val="20000"/>
                    </a:ext>
                  </a:extLst>
                </a:gridCol>
                <a:gridCol w="7280423">
                  <a:extLst>
                    <a:ext uri="{9D8B030D-6E8A-4147-A177-3AD203B41FA5}">
                      <a16:colId xmlns:a16="http://schemas.microsoft.com/office/drawing/2014/main" val="20001"/>
                    </a:ext>
                  </a:extLst>
                </a:gridCol>
              </a:tblGrid>
              <a:tr h="530330">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IN" sz="1600" b="1" dirty="0">
                          <a:latin typeface="Arial" panose="020B0604020202020204" pitchFamily="34" charset="0"/>
                          <a:cs typeface="Arial" panose="020B0604020202020204" pitchFamily="34" charset="0"/>
                        </a:rPr>
                        <a:t>Draft Letter of Offer (DLOF)</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Draft offer document </a:t>
                      </a:r>
                    </a:p>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Filed with SEBI for observations</a:t>
                      </a:r>
                    </a:p>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Includes issue related information and disclosures </a:t>
                      </a:r>
                    </a:p>
                    <a:p>
                      <a:pPr marL="285750" indent="-285750" algn="just">
                        <a:lnSpc>
                          <a:spcPct val="110000"/>
                        </a:lnSpc>
                        <a:spcBef>
                          <a:spcPts val="200"/>
                        </a:spcBef>
                        <a:spcAft>
                          <a:spcPts val="200"/>
                        </a:spcAft>
                        <a:buFont typeface="Arial" panose="020B0604020202020204" pitchFamily="34" charset="0"/>
                        <a:buChar char="•"/>
                      </a:pPr>
                      <a:r>
                        <a:rPr lang="en-IN" sz="1600" dirty="0">
                          <a:latin typeface="Arial" panose="020B0604020202020204" pitchFamily="34" charset="0"/>
                          <a:cs typeface="Arial" panose="020B0604020202020204" pitchFamily="34" charset="0"/>
                        </a:rPr>
                        <a:t>Made available on website of SEBI and Lead Managers</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1100051">
                <a:tc>
                  <a:txBody>
                    <a:bodyPr/>
                    <a:lstStyle/>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r>
                        <a:rPr lang="en-US" sz="1600" b="1" kern="1200" dirty="0">
                          <a:solidFill>
                            <a:schemeClr val="tx1"/>
                          </a:solidFill>
                          <a:latin typeface="Arial" panose="020B0604020202020204" pitchFamily="34" charset="0"/>
                          <a:ea typeface="+mn-ea"/>
                          <a:cs typeface="Arial" panose="020B0604020202020204" pitchFamily="34" charset="0"/>
                        </a:rPr>
                        <a:t>Letter of Offer (LOF)</a:t>
                      </a:r>
                    </a:p>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endParaRPr lang="en-US" sz="1600" b="1"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Final offer document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Includes the Issue Price, </a:t>
                      </a:r>
                      <a:r>
                        <a:rPr kumimoji="0" lang="en-IN" sz="1600" kern="1200" dirty="0" smtClean="0">
                          <a:solidFill>
                            <a:schemeClr val="tx1"/>
                          </a:solidFill>
                          <a:latin typeface="Arial" panose="020B0604020202020204" pitchFamily="34" charset="0"/>
                          <a:ea typeface="+mn-ea"/>
                          <a:cs typeface="Arial" panose="020B0604020202020204" pitchFamily="34" charset="0"/>
                        </a:rPr>
                        <a:t>Rights Entitlement (RE) </a:t>
                      </a:r>
                      <a:r>
                        <a:rPr kumimoji="0" lang="en-IN" sz="1600" kern="1200" dirty="0">
                          <a:solidFill>
                            <a:schemeClr val="tx1"/>
                          </a:solidFill>
                          <a:latin typeface="Arial" panose="020B0604020202020204" pitchFamily="34" charset="0"/>
                          <a:ea typeface="+mn-ea"/>
                          <a:cs typeface="Arial" panose="020B0604020202020204" pitchFamily="34" charset="0"/>
                        </a:rPr>
                        <a:t>Ratio, Issue Period, Renunciation dates, other key terms of the Rights </a:t>
                      </a:r>
                      <a:r>
                        <a:rPr kumimoji="0" lang="en-IN" sz="1600" kern="1200" dirty="0" smtClean="0">
                          <a:solidFill>
                            <a:schemeClr val="tx1"/>
                          </a:solidFill>
                          <a:latin typeface="Arial" panose="020B0604020202020204" pitchFamily="34" charset="0"/>
                          <a:ea typeface="+mn-ea"/>
                          <a:cs typeface="Arial" panose="020B0604020202020204" pitchFamily="34" charset="0"/>
                        </a:rPr>
                        <a:t>Issue, </a:t>
                      </a:r>
                      <a:r>
                        <a:rPr kumimoji="0" lang="en-IN" sz="1600" kern="1200" dirty="0">
                          <a:solidFill>
                            <a:schemeClr val="tx1"/>
                          </a:solidFill>
                          <a:latin typeface="Arial" panose="020B0604020202020204" pitchFamily="34" charset="0"/>
                          <a:ea typeface="+mn-ea"/>
                          <a:cs typeface="Arial" panose="020B0604020202020204" pitchFamily="34" charset="0"/>
                        </a:rPr>
                        <a:t>etc.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Available </a:t>
                      </a:r>
                      <a:r>
                        <a:rPr kumimoji="0" lang="en-IN" sz="1600" kern="1200" dirty="0">
                          <a:solidFill>
                            <a:schemeClr val="tx1"/>
                          </a:solidFill>
                          <a:latin typeface="Arial" panose="020B0604020202020204" pitchFamily="34" charset="0"/>
                          <a:ea typeface="+mn-ea"/>
                          <a:cs typeface="Arial" panose="020B0604020202020204" pitchFamily="34" charset="0"/>
                        </a:rPr>
                        <a:t>on website of SEBI, Lead Managers, Registrar to the Issue, Company. </a:t>
                      </a:r>
                      <a:endParaRPr kumimoji="0" lang="en-IN" sz="1600" kern="1200" dirty="0" smtClean="0">
                        <a:solidFill>
                          <a:schemeClr val="tx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Also </a:t>
                      </a:r>
                      <a:r>
                        <a:rPr kumimoji="0" lang="en-IN" sz="1600" kern="1200" dirty="0">
                          <a:solidFill>
                            <a:schemeClr val="tx1"/>
                          </a:solidFill>
                          <a:latin typeface="Arial" panose="020B0604020202020204" pitchFamily="34" charset="0"/>
                          <a:ea typeface="+mn-ea"/>
                          <a:cs typeface="Arial" panose="020B0604020202020204" pitchFamily="34" charset="0"/>
                        </a:rPr>
                        <a:t>Filed with the Stock Exchanges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Copy may be requested</a:t>
                      </a:r>
                      <a:r>
                        <a:rPr kumimoji="0" lang="en-IN" sz="1600" kern="1200" baseline="0" dirty="0" smtClean="0">
                          <a:solidFill>
                            <a:schemeClr val="tx1"/>
                          </a:solidFill>
                          <a:latin typeface="Arial" panose="020B0604020202020204" pitchFamily="34" charset="0"/>
                          <a:ea typeface="+mn-ea"/>
                          <a:cs typeface="Arial" panose="020B0604020202020204" pitchFamily="34" charset="0"/>
                        </a:rPr>
                        <a:t> </a:t>
                      </a:r>
                      <a:r>
                        <a:rPr kumimoji="0" lang="en-IN" sz="1600" kern="1200" dirty="0" smtClean="0">
                          <a:solidFill>
                            <a:schemeClr val="tx1"/>
                          </a:solidFill>
                          <a:latin typeface="Arial" panose="020B0604020202020204" pitchFamily="34" charset="0"/>
                          <a:ea typeface="+mn-ea"/>
                          <a:cs typeface="Arial" panose="020B0604020202020204" pitchFamily="34" charset="0"/>
                        </a:rPr>
                        <a:t>from </a:t>
                      </a:r>
                      <a:r>
                        <a:rPr kumimoji="0" lang="en-IN" sz="1600" kern="1200" dirty="0">
                          <a:solidFill>
                            <a:schemeClr val="tx1"/>
                          </a:solidFill>
                          <a:latin typeface="Arial" panose="020B0604020202020204" pitchFamily="34" charset="0"/>
                          <a:ea typeface="+mn-ea"/>
                          <a:cs typeface="Arial" panose="020B0604020202020204" pitchFamily="34" charset="0"/>
                        </a:rPr>
                        <a:t>Lead Managers, Registrar or </a:t>
                      </a:r>
                      <a:r>
                        <a:rPr kumimoji="0" lang="en-IN" sz="1600" kern="1200" dirty="0" smtClean="0">
                          <a:solidFill>
                            <a:schemeClr val="tx1"/>
                          </a:solidFill>
                          <a:latin typeface="Arial" panose="020B0604020202020204" pitchFamily="34" charset="0"/>
                          <a:ea typeface="+mn-ea"/>
                          <a:cs typeface="Arial" panose="020B0604020202020204" pitchFamily="34" charset="0"/>
                        </a:rPr>
                        <a:t>Company</a:t>
                      </a:r>
                      <a:endParaRPr kumimoji="0" lang="en-IN" sz="1600"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904405">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Application Form</a:t>
                      </a:r>
                    </a:p>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(including online application form)</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To </a:t>
                      </a:r>
                      <a:r>
                        <a:rPr kumimoji="0" lang="en-IN" sz="1600" kern="1200" dirty="0">
                          <a:solidFill>
                            <a:schemeClr val="tx1"/>
                          </a:solidFill>
                          <a:latin typeface="Arial" panose="020B0604020202020204" pitchFamily="34" charset="0"/>
                          <a:ea typeface="+mn-ea"/>
                          <a:cs typeface="Arial" panose="020B0604020202020204" pitchFamily="34" charset="0"/>
                        </a:rPr>
                        <a:t>make an application for allotment of securities in the Rights Issue</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Sent via e-mail / dispatched through registered post, speed post, courier at-least 3 days before issue opening</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Online application form provided by SCSB/ through Registrar's Web-based Application Platform (RWAP - on website of Registrar)</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8</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72824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5507"/>
            <a:ext cx="8348382" cy="427225"/>
          </a:xfrm>
        </p:spPr>
        <p:txBody>
          <a:bodyPr>
            <a:noAutofit/>
          </a:bodyPr>
          <a:lstStyle/>
          <a:p>
            <a:pPr algn="ctr"/>
            <a:r>
              <a:rPr lang="en-IN" sz="2800" b="1" dirty="0">
                <a:latin typeface="Arial" panose="020B0604020202020204" pitchFamily="34" charset="0"/>
                <a:cs typeface="Arial" panose="020B0604020202020204" pitchFamily="34" charset="0"/>
              </a:rPr>
              <a:t>Rights Issue – Key Documents </a:t>
            </a:r>
          </a:p>
        </p:txBody>
      </p:sp>
      <p:graphicFrame>
        <p:nvGraphicFramePr>
          <p:cNvPr id="36" name="Table 35"/>
          <p:cNvGraphicFramePr>
            <a:graphicFrameLocks noGrp="1"/>
          </p:cNvGraphicFramePr>
          <p:nvPr>
            <p:extLst>
              <p:ext uri="{D42A27DB-BD31-4B8C-83A1-F6EECF244321}">
                <p14:modId xmlns:p14="http://schemas.microsoft.com/office/powerpoint/2010/main" val="4214940717"/>
              </p:ext>
            </p:extLst>
          </p:nvPr>
        </p:nvGraphicFramePr>
        <p:xfrm>
          <a:off x="423581" y="1201784"/>
          <a:ext cx="8890235" cy="4859382"/>
        </p:xfrm>
        <a:graphic>
          <a:graphicData uri="http://schemas.openxmlformats.org/drawingml/2006/table">
            <a:tbl>
              <a:tblPr firstRow="1" bandRow="1">
                <a:tableStyleId>{2D5ABB26-0587-4C30-8999-92F81FD0307C}</a:tableStyleId>
              </a:tblPr>
              <a:tblGrid>
                <a:gridCol w="1856286">
                  <a:extLst>
                    <a:ext uri="{9D8B030D-6E8A-4147-A177-3AD203B41FA5}">
                      <a16:colId xmlns:a16="http://schemas.microsoft.com/office/drawing/2014/main" val="20000"/>
                    </a:ext>
                  </a:extLst>
                </a:gridCol>
                <a:gridCol w="7033949">
                  <a:extLst>
                    <a:ext uri="{9D8B030D-6E8A-4147-A177-3AD203B41FA5}">
                      <a16:colId xmlns:a16="http://schemas.microsoft.com/office/drawing/2014/main" val="20001"/>
                    </a:ext>
                  </a:extLst>
                </a:gridCol>
              </a:tblGrid>
              <a:tr h="1638960">
                <a:tc>
                  <a:txBody>
                    <a:bodyPr/>
                    <a:lstStyle/>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r>
                        <a:rPr lang="en-IN" sz="1600" b="1" kern="1200" dirty="0">
                          <a:solidFill>
                            <a:schemeClr val="tx1"/>
                          </a:solidFill>
                          <a:latin typeface="Arial" panose="020B0604020202020204" pitchFamily="34" charset="0"/>
                          <a:ea typeface="+mn-ea"/>
                          <a:cs typeface="Arial" panose="020B0604020202020204" pitchFamily="34" charset="0"/>
                        </a:rPr>
                        <a:t>Abridged Letter of Offer (ALOF)</a:t>
                      </a:r>
                    </a:p>
                    <a:p>
                      <a:pPr marL="0" marR="0" indent="0" algn="just" defTabSz="914400" rtl="0" eaLnBrk="1" fontAlgn="auto" latinLnBrk="0" hangingPunct="1">
                        <a:lnSpc>
                          <a:spcPct val="120000"/>
                        </a:lnSpc>
                        <a:spcBef>
                          <a:spcPts val="200"/>
                        </a:spcBef>
                        <a:spcAft>
                          <a:spcPts val="200"/>
                        </a:spcAft>
                        <a:buClrTx/>
                        <a:buSzTx/>
                        <a:buFont typeface="Arial" panose="020B0604020202020204" pitchFamily="34" charset="0"/>
                        <a:buNone/>
                        <a:tabLst/>
                        <a:defRPr/>
                      </a:pPr>
                      <a:endParaRPr lang="en-US" sz="1600" b="1" kern="1200" dirty="0">
                        <a:solidFill>
                          <a:schemeClr val="tx1"/>
                        </a:solidFill>
                        <a:latin typeface="Arial" panose="020B0604020202020204" pitchFamily="34" charset="0"/>
                        <a:ea typeface="+mn-ea"/>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lang="en-IN" sz="1600" kern="1200" dirty="0">
                          <a:solidFill>
                            <a:schemeClr val="tx1"/>
                          </a:solidFill>
                          <a:latin typeface="Arial" panose="020B0604020202020204" pitchFamily="34" charset="0"/>
                          <a:ea typeface="+mn-ea"/>
                          <a:cs typeface="Arial" panose="020B0604020202020204" pitchFamily="34" charset="0"/>
                        </a:rPr>
                        <a:t>Abridged version of the LOF </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lang="en-IN" sz="1600" kern="1200" dirty="0">
                          <a:solidFill>
                            <a:schemeClr val="tx1"/>
                          </a:solidFill>
                          <a:latin typeface="Arial" panose="020B0604020202020204" pitchFamily="34" charset="0"/>
                          <a:ea typeface="+mn-ea"/>
                          <a:cs typeface="Arial" panose="020B0604020202020204" pitchFamily="34" charset="0"/>
                        </a:rPr>
                        <a:t>Sent to the shareholders along with the Application Form</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lang="en-IN" sz="1600" kern="1200" dirty="0">
                          <a:solidFill>
                            <a:schemeClr val="tx1"/>
                          </a:solidFill>
                          <a:latin typeface="Arial" panose="020B0604020202020204" pitchFamily="34" charset="0"/>
                          <a:ea typeface="+mn-ea"/>
                          <a:cs typeface="Arial" panose="020B0604020202020204" pitchFamily="34" charset="0"/>
                        </a:rPr>
                        <a:t>Sent via e-mail/ dispatched through registered post / speed post / courier at-least 3 days before issue opening</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3220422">
                <a:tc>
                  <a:txBody>
                    <a:bodyPr/>
                    <a:lstStyle/>
                    <a:p>
                      <a:pPr marL="0" marR="0" indent="0" algn="l" defTabSz="914400" rtl="0" eaLnBrk="1" fontAlgn="auto" latinLnBrk="0" hangingPunct="1">
                        <a:lnSpc>
                          <a:spcPct val="120000"/>
                        </a:lnSpc>
                        <a:spcBef>
                          <a:spcPts val="200"/>
                        </a:spcBef>
                        <a:spcAft>
                          <a:spcPts val="2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Rights Entitlement Letter</a:t>
                      </a:r>
                    </a:p>
                    <a:p>
                      <a:pPr marL="0" marR="0" indent="0" algn="l" defTabSz="914400" rtl="0" eaLnBrk="1" fontAlgn="auto" latinLnBrk="0" hangingPunct="1">
                        <a:lnSpc>
                          <a:spcPct val="120000"/>
                        </a:lnSpc>
                        <a:spcBef>
                          <a:spcPts val="200"/>
                        </a:spcBef>
                        <a:spcAft>
                          <a:spcPts val="20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E2EDF6"/>
                    </a:solidFill>
                  </a:tcPr>
                </a:tc>
                <a:tc>
                  <a:txBody>
                    <a:bodyPr/>
                    <a:lstStyle/>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A letter/ notification containing details of Rights Entitlement</a:t>
                      </a:r>
                    </a:p>
                    <a:p>
                      <a:pPr marL="285750" marR="0" lvl="0" indent="-285750" algn="just" defTabSz="914400" rtl="0" eaLnBrk="1" fontAlgn="auto" latinLnBrk="0" hangingPunct="1">
                        <a:lnSpc>
                          <a:spcPct val="110000"/>
                        </a:lnSpc>
                        <a:spcBef>
                          <a:spcPts val="200"/>
                        </a:spcBef>
                        <a:spcAft>
                          <a:spcPts val="200"/>
                        </a:spcAft>
                        <a:buClrTx/>
                        <a:buSzTx/>
                        <a:buFont typeface="Arial" panose="020B0604020202020204" pitchFamily="34" charset="0"/>
                        <a:buChar char="•"/>
                        <a:tabLst/>
                        <a:defRPr/>
                      </a:pPr>
                      <a:r>
                        <a:rPr kumimoji="0" lang="en-IN" sz="1600" kern="1200" dirty="0">
                          <a:solidFill>
                            <a:schemeClr val="tx1"/>
                          </a:solidFill>
                          <a:latin typeface="Arial" panose="020B0604020202020204" pitchFamily="34" charset="0"/>
                          <a:ea typeface="+mn-ea"/>
                          <a:cs typeface="Arial" panose="020B0604020202020204" pitchFamily="34" charset="0"/>
                        </a:rPr>
                        <a:t>Sent to shareholders who are eligible for rights issue</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Contains details of number of equity shares held by the shareholder as on the Record Date, RE ratio, number of securities entitled to apply etc.</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a:solidFill>
                            <a:schemeClr val="tx1"/>
                          </a:solidFill>
                          <a:latin typeface="Arial" panose="020B0604020202020204" pitchFamily="34" charset="0"/>
                          <a:ea typeface="+mn-ea"/>
                          <a:cs typeface="Arial" panose="020B0604020202020204" pitchFamily="34" charset="0"/>
                        </a:rPr>
                        <a:t>Sent via e-mail/ dispatched through </a:t>
                      </a:r>
                      <a:r>
                        <a:rPr lang="en-IN" sz="1600" kern="1200" dirty="0">
                          <a:solidFill>
                            <a:schemeClr val="tx1"/>
                          </a:solidFill>
                          <a:latin typeface="Arial" panose="020B0604020202020204" pitchFamily="34" charset="0"/>
                          <a:ea typeface="+mn-ea"/>
                          <a:cs typeface="Arial" panose="020B0604020202020204" pitchFamily="34" charset="0"/>
                        </a:rPr>
                        <a:t>registered post / speed post / courier at-least 3 days before issue opening</a:t>
                      </a:r>
                    </a:p>
                    <a:p>
                      <a:pPr marL="285750" indent="-285750" algn="just" defTabSz="914400" rtl="0" eaLnBrk="1" latinLnBrk="0" hangingPunct="1">
                        <a:lnSpc>
                          <a:spcPct val="110000"/>
                        </a:lnSpc>
                        <a:spcBef>
                          <a:spcPts val="200"/>
                        </a:spcBef>
                        <a:spcAft>
                          <a:spcPts val="200"/>
                        </a:spcAft>
                        <a:buFont typeface="Arial" panose="020B0604020202020204" pitchFamily="34" charset="0"/>
                        <a:buChar char="•"/>
                      </a:pPr>
                      <a:r>
                        <a:rPr kumimoji="0" lang="en-IN" sz="1600" kern="1200" dirty="0" smtClean="0">
                          <a:solidFill>
                            <a:schemeClr val="tx1"/>
                          </a:solidFill>
                          <a:latin typeface="Arial" panose="020B0604020202020204" pitchFamily="34" charset="0"/>
                          <a:ea typeface="+mn-ea"/>
                          <a:cs typeface="Arial" panose="020B0604020202020204" pitchFamily="34" charset="0"/>
                        </a:rPr>
                        <a:t>Also available </a:t>
                      </a:r>
                      <a:r>
                        <a:rPr kumimoji="0" lang="en-IN" sz="1600" kern="1200" dirty="0">
                          <a:solidFill>
                            <a:schemeClr val="tx1"/>
                          </a:solidFill>
                          <a:latin typeface="Arial" panose="020B0604020202020204" pitchFamily="34" charset="0"/>
                          <a:ea typeface="+mn-ea"/>
                          <a:cs typeface="Arial" panose="020B0604020202020204" pitchFamily="34" charset="0"/>
                        </a:rPr>
                        <a:t>on website of Registrar to the Issue</a:t>
                      </a:r>
                    </a:p>
                  </a:txBody>
                  <a:tcPr marL="80682" marR="80682" marT="31765" marB="31765" anchor="ct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9</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1556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6249</TotalTime>
  <Words>3616</Words>
  <Application>Microsoft Office PowerPoint</Application>
  <PresentationFormat>A4 Paper (210x297 mm)</PresentationFormat>
  <Paragraphs>463</Paragraphs>
  <Slides>35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DejaVu Sans</vt:lpstr>
      <vt:lpstr>Symbol</vt:lpstr>
      <vt:lpstr>Wingdings</vt:lpstr>
      <vt:lpstr>Office Theme</vt:lpstr>
      <vt:lpstr>Office Theme</vt:lpstr>
      <vt:lpstr>Office Theme</vt:lpstr>
      <vt:lpstr>PowerPoint Presentation</vt:lpstr>
      <vt:lpstr>PowerPoint Presentation</vt:lpstr>
      <vt:lpstr>PowerPoint Presentation</vt:lpstr>
      <vt:lpstr>Rights Issue – Overview</vt:lpstr>
      <vt:lpstr>Rights Issue – Types of Securities offered</vt:lpstr>
      <vt:lpstr>Rights Issue – Key Terms </vt:lpstr>
      <vt:lpstr>Rights Issue – Key Terms  </vt:lpstr>
      <vt:lpstr>Rights Issue – Key Documents </vt:lpstr>
      <vt:lpstr>Rights Issue – Key Documents </vt:lpstr>
      <vt:lpstr>Sample Rights Issue Application Form (1/4)</vt:lpstr>
      <vt:lpstr>Sample Rights Issue Application Form (2/4)</vt:lpstr>
      <vt:lpstr>Sample Rights Issue Application Form (3/4)</vt:lpstr>
      <vt:lpstr>Sample Rights Issue Application Form (4/4)</vt:lpstr>
      <vt:lpstr>Sample Abridged Letter of Offer (ALOF)</vt:lpstr>
      <vt:lpstr>Sample Rights Entitlement Letter</vt:lpstr>
      <vt:lpstr>Electronic Rights Entitlements (REs)</vt:lpstr>
      <vt:lpstr>What to do with Rights Entitlements?  – Options available</vt:lpstr>
      <vt:lpstr>Trading in Electronic Rights Entitlements </vt:lpstr>
      <vt:lpstr>Overview of Rights Issue Application Process</vt:lpstr>
      <vt:lpstr>Participation in Rights Issue by Shareholders holding Physical Shares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MAHESH PARU KHANDARE</cp:lastModifiedBy>
  <cp:revision>182</cp:revision>
  <cp:lastPrinted>2020-11-09T11:39:03Z</cp:lastPrinted>
  <dcterms:modified xsi:type="dcterms:W3CDTF">2022-11-30T09:04:26Z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A4 Paper (210x297 mm)</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y fmtid="{D5CDD505-2E9C-101B-9397-08002B2CF9AE}" pid="12" name="Classification">
    <vt:lpwstr>SEBI-INTERNAL</vt:lpwstr>
  </property>
  <property fmtid="{D5CDD505-2E9C-101B-9397-08002B2CF9AE}" pid="13" name="Rules">
    <vt:lpwstr/>
  </property>
  <property fmtid="{D5CDD505-2E9C-101B-9397-08002B2CF9AE}" pid="14" name="KID">
    <vt:lpwstr>E4B97AF59085637269649180931804</vt:lpwstr>
  </property>
</Properties>
</file>